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28" r:id="rId3"/>
    <p:sldId id="299" r:id="rId4"/>
    <p:sldId id="301" r:id="rId5"/>
    <p:sldId id="308" r:id="rId6"/>
    <p:sldId id="302" r:id="rId7"/>
    <p:sldId id="303" r:id="rId8"/>
    <p:sldId id="304" r:id="rId9"/>
    <p:sldId id="309" r:id="rId10"/>
    <p:sldId id="310" r:id="rId11"/>
    <p:sldId id="305" r:id="rId12"/>
    <p:sldId id="306" r:id="rId13"/>
    <p:sldId id="307" r:id="rId14"/>
    <p:sldId id="311" r:id="rId15"/>
    <p:sldId id="329" r:id="rId16"/>
    <p:sldId id="327" r:id="rId17"/>
    <p:sldId id="324" r:id="rId18"/>
    <p:sldId id="325" r:id="rId19"/>
    <p:sldId id="326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CC"/>
    <a:srgbClr val="CC3399"/>
    <a:srgbClr val="9966FF"/>
    <a:srgbClr val="00660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>
        <p:scale>
          <a:sx n="75" d="100"/>
          <a:sy n="75" d="100"/>
        </p:scale>
        <p:origin x="-98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5E5AC-0BEE-460B-8205-9EF31012DBEE}" type="doc">
      <dgm:prSet loTypeId="urn:microsoft.com/office/officeart/2005/8/layout/hierarchy2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o-RO"/>
        </a:p>
      </dgm:t>
    </dgm:pt>
    <dgm:pt modelId="{E970E6F8-1870-46B6-A646-674CCED4213A}">
      <dgm:prSet phldrT="[Text]"/>
      <dgm:spPr/>
      <dgm:t>
        <a:bodyPr/>
        <a:lstStyle/>
        <a:p>
          <a:r>
            <a: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Romania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419E7E-A626-4BC0-BF39-001CBAE79729}" type="parTrans" cxnId="{61870703-9A27-41C7-9ACA-444183C1DA86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DE8F81-C7F2-4EF3-9945-3DF70E85F30F}" type="sibTrans" cxnId="{61870703-9A27-41C7-9ACA-444183C1DA86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DD2C07-CF5B-4DE5-9443-FB03EBA954EA}" type="asst">
      <dgm:prSet phldrT="[Text]"/>
      <dgm:spPr>
        <a:solidFill>
          <a:srgbClr val="0099CC"/>
        </a:solidFill>
      </dgm:spPr>
      <dgm:t>
        <a:bodyPr/>
        <a:lstStyle/>
        <a:p>
          <a:r>
            <a: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Counties (41)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CC0FDE-294F-41E6-88CD-5B16718C26FB}" type="parTrans" cxnId="{04C7DD63-6973-4AE7-8085-F126321E4789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4243A1-5697-493B-B43E-669B8B05394A}" type="sibTrans" cxnId="{04C7DD63-6973-4AE7-8085-F126321E4789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6CF27F-378F-4926-8A17-46713A7DF357}" type="asst">
      <dgm:prSet/>
      <dgm:spPr>
        <a:solidFill>
          <a:srgbClr val="0099CC"/>
        </a:solidFill>
      </dgm:spPr>
      <dgm:t>
        <a:bodyPr/>
        <a:lstStyle/>
        <a:p>
          <a:r>
            <a: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Bucharest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9AD960-3D2C-41E4-8D08-3B864531E9EB}" type="parTrans" cxnId="{532BD914-67F4-4BF2-A09C-914A4A2A0085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510874-B648-4FD7-B2DF-5C78AA7173C8}" type="sibTrans" cxnId="{532BD914-67F4-4BF2-A09C-914A4A2A0085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1D4974-8250-45C6-8CEB-2A2E187663F8}" type="asst">
      <dgm:prSet custT="1"/>
      <dgm:spPr>
        <a:solidFill>
          <a:srgbClr val="92D050"/>
        </a:solidFill>
      </dgm:spPr>
      <dgm:t>
        <a:bodyPr/>
        <a:lstStyle/>
        <a:p>
          <a:r>
            <a:rPr lang="ro-R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Commune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(2856)</a:t>
          </a:r>
          <a:endParaRPr lang="ro-RO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CA2D01-3743-48DE-ACE4-8DB0722CB422}" type="parTrans" cxnId="{4F0213F4-3679-4C40-B33E-27177AB36C8F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B3C802-6D79-4C46-858E-A56BA14773F2}" type="sibTrans" cxnId="{4F0213F4-3679-4C40-B33E-27177AB36C8F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43D3D2-648E-4409-A644-08D9C7AC348F}" type="asst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Cities/Towns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(217)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09EB10-AB49-4EB6-BAA9-157BCBA50412}" type="parTrans" cxnId="{726F97BF-FCF6-42D3-9DF8-E8DC7E7CBB8C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DD832-B800-42FC-915D-11542B047DC9}" type="sibTrans" cxnId="{726F97BF-FCF6-42D3-9DF8-E8DC7E7CBB8C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2AC3EE-F5B9-4738-8447-455881644D17}" type="asst">
      <dgm:prSet/>
      <dgm:spPr>
        <a:solidFill>
          <a:srgbClr val="CC3399"/>
        </a:solidFill>
      </dgm:spPr>
      <dgm:t>
        <a:bodyPr/>
        <a:lstStyle/>
        <a:p>
          <a:r>
            <a: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Sectors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E9CDD0-E024-41B9-AD3D-653A0760E097}" type="parTrans" cxnId="{AA39F240-321D-4859-9F44-2C6EC6CD8595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EB20-45F4-469D-A50B-F67204B606C0}" type="sibTrans" cxnId="{AA39F240-321D-4859-9F44-2C6EC6CD8595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0EBAF1-6FB6-4896-BDDB-6170B15D62A8}" type="asst">
      <dgm:prSet/>
      <dgm:spPr>
        <a:solidFill>
          <a:srgbClr val="9966FF"/>
        </a:solidFill>
      </dgm:spPr>
      <dgm:t>
        <a:bodyPr/>
        <a:lstStyle/>
        <a:p>
          <a:r>
            <a: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Municipality (103)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E18D8F-D490-4885-95F7-664A42642EDE}" type="parTrans" cxnId="{27618EE4-C40F-40AD-9748-6A38975F8BC0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0875E8-D965-4391-B79D-B6969778DEAA}" type="sibTrans" cxnId="{27618EE4-C40F-40AD-9748-6A38975F8BC0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136305-6C6E-459C-BCEA-FA0B1E86B3E3}" type="pres">
      <dgm:prSet presAssocID="{D595E5AC-0BEE-460B-8205-9EF31012DB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10C0DD-2084-4D0F-B6B7-F3D5D897E2AD}" type="pres">
      <dgm:prSet presAssocID="{E970E6F8-1870-46B6-A646-674CCED4213A}" presName="root1" presStyleCnt="0"/>
      <dgm:spPr/>
    </dgm:pt>
    <dgm:pt modelId="{B7692D4C-7CE5-46A5-9B69-22AC9A40DF17}" type="pres">
      <dgm:prSet presAssocID="{E970E6F8-1870-46B6-A646-674CCED4213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972288-9861-4892-90C4-65326E0A7713}" type="pres">
      <dgm:prSet presAssocID="{E970E6F8-1870-46B6-A646-674CCED4213A}" presName="level2hierChild" presStyleCnt="0"/>
      <dgm:spPr/>
    </dgm:pt>
    <dgm:pt modelId="{2E4732D1-9BC2-43A6-BD51-B07144ECFFDB}" type="pres">
      <dgm:prSet presAssocID="{53CC0FDE-294F-41E6-88CD-5B16718C26F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DD37216-CAED-48E0-A190-3BA90E7FDD87}" type="pres">
      <dgm:prSet presAssocID="{53CC0FDE-294F-41E6-88CD-5B16718C26F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1615F49-DC14-4B95-9037-73562AFCB5F9}" type="pres">
      <dgm:prSet presAssocID="{75DD2C07-CF5B-4DE5-9443-FB03EBA954EA}" presName="root2" presStyleCnt="0"/>
      <dgm:spPr/>
    </dgm:pt>
    <dgm:pt modelId="{767AB62C-F5F0-400C-816A-839E54C50726}" type="pres">
      <dgm:prSet presAssocID="{75DD2C07-CF5B-4DE5-9443-FB03EBA954EA}" presName="LevelTwoTextNode" presStyleLbl="asst1" presStyleIdx="0" presStyleCnt="6" custScaleX="1347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89F57C-5A62-4CDD-8863-2A3A1B86B62F}" type="pres">
      <dgm:prSet presAssocID="{75DD2C07-CF5B-4DE5-9443-FB03EBA954EA}" presName="level3hierChild" presStyleCnt="0"/>
      <dgm:spPr/>
    </dgm:pt>
    <dgm:pt modelId="{04DA569D-1538-4E89-878B-AA17701D8995}" type="pres">
      <dgm:prSet presAssocID="{7CCA2D01-3743-48DE-ACE4-8DB0722CB42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81807466-56A5-4B9B-8D98-0C450283967B}" type="pres">
      <dgm:prSet presAssocID="{7CCA2D01-3743-48DE-ACE4-8DB0722CB42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8AA6C53-5463-4E0D-B7F0-AED8C980698B}" type="pres">
      <dgm:prSet presAssocID="{201D4974-8250-45C6-8CEB-2A2E187663F8}" presName="root2" presStyleCnt="0"/>
      <dgm:spPr/>
    </dgm:pt>
    <dgm:pt modelId="{3172797D-22C6-4A4E-8C2D-83D3B5655679}" type="pres">
      <dgm:prSet presAssocID="{201D4974-8250-45C6-8CEB-2A2E187663F8}" presName="LevelTwoTextNode" presStyleLbl="asst1" presStyleIdx="1" presStyleCnt="6" custScaleX="18928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2E10B703-4D52-43C7-B9B9-BBC2CA141A50}" type="pres">
      <dgm:prSet presAssocID="{201D4974-8250-45C6-8CEB-2A2E187663F8}" presName="level3hierChild" presStyleCnt="0"/>
      <dgm:spPr/>
    </dgm:pt>
    <dgm:pt modelId="{F4952890-7CB9-4470-A066-CEF3D4A6850F}" type="pres">
      <dgm:prSet presAssocID="{C409EB10-AB49-4EB6-BAA9-157BCBA50412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FDC8523F-8843-4405-9ADA-E1F6AD9BEB3C}" type="pres">
      <dgm:prSet presAssocID="{C409EB10-AB49-4EB6-BAA9-157BCBA50412}" presName="connTx" presStyleLbl="parChTrans1D3" presStyleIdx="1" presStyleCnt="4"/>
      <dgm:spPr/>
      <dgm:t>
        <a:bodyPr/>
        <a:lstStyle/>
        <a:p>
          <a:endParaRPr lang="en-US"/>
        </a:p>
      </dgm:t>
    </dgm:pt>
    <dgm:pt modelId="{F05DC603-4097-45E1-9185-A6FE62625B09}" type="pres">
      <dgm:prSet presAssocID="{2243D3D2-648E-4409-A644-08D9C7AC348F}" presName="root2" presStyleCnt="0"/>
      <dgm:spPr/>
    </dgm:pt>
    <dgm:pt modelId="{2CAA028F-7553-4BF4-8A26-637A78986E46}" type="pres">
      <dgm:prSet presAssocID="{2243D3D2-648E-4409-A644-08D9C7AC348F}" presName="LevelTwoTextNode" presStyleLbl="asst1" presStyleIdx="2" presStyleCnt="6" custScaleX="1875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E4AEA-2008-4ACD-9D91-5D02CB6AAF20}" type="pres">
      <dgm:prSet presAssocID="{2243D3D2-648E-4409-A644-08D9C7AC348F}" presName="level3hierChild" presStyleCnt="0"/>
      <dgm:spPr/>
    </dgm:pt>
    <dgm:pt modelId="{5265FC4B-9142-41E0-B989-25DA47931492}" type="pres">
      <dgm:prSet presAssocID="{02E18D8F-D490-4885-95F7-664A42642EDE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264F3D54-17F7-4A6C-8CCA-3750CBEA4082}" type="pres">
      <dgm:prSet presAssocID="{02E18D8F-D490-4885-95F7-664A42642EDE}" presName="connTx" presStyleLbl="parChTrans1D3" presStyleIdx="2" presStyleCnt="4"/>
      <dgm:spPr/>
      <dgm:t>
        <a:bodyPr/>
        <a:lstStyle/>
        <a:p>
          <a:endParaRPr lang="en-US"/>
        </a:p>
      </dgm:t>
    </dgm:pt>
    <dgm:pt modelId="{472671FF-EBA7-4E1F-80C8-18514B70A8D5}" type="pres">
      <dgm:prSet presAssocID="{AD0EBAF1-6FB6-4896-BDDB-6170B15D62A8}" presName="root2" presStyleCnt="0"/>
      <dgm:spPr/>
    </dgm:pt>
    <dgm:pt modelId="{84A7B725-1630-4A2C-B41A-4E4C1544791C}" type="pres">
      <dgm:prSet presAssocID="{AD0EBAF1-6FB6-4896-BDDB-6170B15D62A8}" presName="LevelTwoTextNode" presStyleLbl="asst1" presStyleIdx="3" presStyleCnt="6" custScaleX="1905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BE7BCB-34EC-4857-ABA5-FC743A4F54B5}" type="pres">
      <dgm:prSet presAssocID="{AD0EBAF1-6FB6-4896-BDDB-6170B15D62A8}" presName="level3hierChild" presStyleCnt="0"/>
      <dgm:spPr/>
    </dgm:pt>
    <dgm:pt modelId="{6891A746-D513-415E-93E9-3DD4B17F9604}" type="pres">
      <dgm:prSet presAssocID="{DC9AD960-3D2C-41E4-8D08-3B864531E9E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36F9F46-C048-49C7-BF03-2138CCA39FBD}" type="pres">
      <dgm:prSet presAssocID="{DC9AD960-3D2C-41E4-8D08-3B864531E9E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1226A3E-A4E4-44F9-899B-1B274E42B177}" type="pres">
      <dgm:prSet presAssocID="{406CF27F-378F-4926-8A17-46713A7DF357}" presName="root2" presStyleCnt="0"/>
      <dgm:spPr/>
    </dgm:pt>
    <dgm:pt modelId="{E744CCD5-49A8-4197-93AF-56E0061CA2B7}" type="pres">
      <dgm:prSet presAssocID="{406CF27F-378F-4926-8A17-46713A7DF357}" presName="LevelTwoTextNode" presStyleLbl="asst1" presStyleIdx="4" presStyleCnt="6" custScaleX="1347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FAF58C-C5D6-449A-931A-217B45CE9248}" type="pres">
      <dgm:prSet presAssocID="{406CF27F-378F-4926-8A17-46713A7DF357}" presName="level3hierChild" presStyleCnt="0"/>
      <dgm:spPr/>
    </dgm:pt>
    <dgm:pt modelId="{F0970D50-4473-4754-AFA7-B330060004F7}" type="pres">
      <dgm:prSet presAssocID="{5DE9CDD0-E024-41B9-AD3D-653A0760E097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2176CC8A-48E2-488E-9B4F-986281324ED5}" type="pres">
      <dgm:prSet presAssocID="{5DE9CDD0-E024-41B9-AD3D-653A0760E097}" presName="connTx" presStyleLbl="parChTrans1D3" presStyleIdx="3" presStyleCnt="4"/>
      <dgm:spPr/>
      <dgm:t>
        <a:bodyPr/>
        <a:lstStyle/>
        <a:p>
          <a:endParaRPr lang="en-US"/>
        </a:p>
      </dgm:t>
    </dgm:pt>
    <dgm:pt modelId="{D08CC52E-5660-437B-A484-963D73A86355}" type="pres">
      <dgm:prSet presAssocID="{9C2AC3EE-F5B9-4738-8447-455881644D17}" presName="root2" presStyleCnt="0"/>
      <dgm:spPr/>
    </dgm:pt>
    <dgm:pt modelId="{AB2C3712-A1E7-49E0-8F2C-114956758485}" type="pres">
      <dgm:prSet presAssocID="{9C2AC3EE-F5B9-4738-8447-455881644D17}" presName="LevelTwoTextNode" presStyleLbl="asst1" presStyleIdx="5" presStyleCnt="6" custScaleX="1178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82B483-55E0-4188-B7D2-7DA426F4EA00}" type="pres">
      <dgm:prSet presAssocID="{9C2AC3EE-F5B9-4738-8447-455881644D17}" presName="level3hierChild" presStyleCnt="0"/>
      <dgm:spPr/>
    </dgm:pt>
  </dgm:ptLst>
  <dgm:cxnLst>
    <dgm:cxn modelId="{4F0213F4-3679-4C40-B33E-27177AB36C8F}" srcId="{75DD2C07-CF5B-4DE5-9443-FB03EBA954EA}" destId="{201D4974-8250-45C6-8CEB-2A2E187663F8}" srcOrd="0" destOrd="0" parTransId="{7CCA2D01-3743-48DE-ACE4-8DB0722CB422}" sibTransId="{DAB3C802-6D79-4C46-858E-A56BA14773F2}"/>
    <dgm:cxn modelId="{31176953-5784-4DCF-ACFD-BD05CAE4FACB}" type="presOf" srcId="{D595E5AC-0BEE-460B-8205-9EF31012DBEE}" destId="{FF136305-6C6E-459C-BCEA-FA0B1E86B3E3}" srcOrd="0" destOrd="0" presId="urn:microsoft.com/office/officeart/2005/8/layout/hierarchy2"/>
    <dgm:cxn modelId="{FC80F9FE-30CB-443E-BA84-C48B443A0C21}" type="presOf" srcId="{201D4974-8250-45C6-8CEB-2A2E187663F8}" destId="{3172797D-22C6-4A4E-8C2D-83D3B5655679}" srcOrd="0" destOrd="0" presId="urn:microsoft.com/office/officeart/2005/8/layout/hierarchy2"/>
    <dgm:cxn modelId="{47343F3D-C70E-4E41-84FA-D597F40DE0B4}" type="presOf" srcId="{AD0EBAF1-6FB6-4896-BDDB-6170B15D62A8}" destId="{84A7B725-1630-4A2C-B41A-4E4C1544791C}" srcOrd="0" destOrd="0" presId="urn:microsoft.com/office/officeart/2005/8/layout/hierarchy2"/>
    <dgm:cxn modelId="{94425202-3A69-4A18-8289-021CE5C89B6A}" type="presOf" srcId="{7CCA2D01-3743-48DE-ACE4-8DB0722CB422}" destId="{81807466-56A5-4B9B-8D98-0C450283967B}" srcOrd="1" destOrd="0" presId="urn:microsoft.com/office/officeart/2005/8/layout/hierarchy2"/>
    <dgm:cxn modelId="{6198D532-D6AB-44E6-84C0-6FA0A15180C8}" type="presOf" srcId="{75DD2C07-CF5B-4DE5-9443-FB03EBA954EA}" destId="{767AB62C-F5F0-400C-816A-839E54C50726}" srcOrd="0" destOrd="0" presId="urn:microsoft.com/office/officeart/2005/8/layout/hierarchy2"/>
    <dgm:cxn modelId="{04C7DD63-6973-4AE7-8085-F126321E4789}" srcId="{E970E6F8-1870-46B6-A646-674CCED4213A}" destId="{75DD2C07-CF5B-4DE5-9443-FB03EBA954EA}" srcOrd="0" destOrd="0" parTransId="{53CC0FDE-294F-41E6-88CD-5B16718C26FB}" sibTransId="{864243A1-5697-493B-B43E-669B8B05394A}"/>
    <dgm:cxn modelId="{61870703-9A27-41C7-9ACA-444183C1DA86}" srcId="{D595E5AC-0BEE-460B-8205-9EF31012DBEE}" destId="{E970E6F8-1870-46B6-A646-674CCED4213A}" srcOrd="0" destOrd="0" parTransId="{A0419E7E-A626-4BC0-BF39-001CBAE79729}" sibTransId="{BADE8F81-C7F2-4EF3-9945-3DF70E85F30F}"/>
    <dgm:cxn modelId="{EF9F3BD6-63C3-4D14-8AB0-947BCEB84813}" type="presOf" srcId="{7CCA2D01-3743-48DE-ACE4-8DB0722CB422}" destId="{04DA569D-1538-4E89-878B-AA17701D8995}" srcOrd="0" destOrd="0" presId="urn:microsoft.com/office/officeart/2005/8/layout/hierarchy2"/>
    <dgm:cxn modelId="{591213B7-3F72-429F-900E-8374C8CB9088}" type="presOf" srcId="{5DE9CDD0-E024-41B9-AD3D-653A0760E097}" destId="{2176CC8A-48E2-488E-9B4F-986281324ED5}" srcOrd="1" destOrd="0" presId="urn:microsoft.com/office/officeart/2005/8/layout/hierarchy2"/>
    <dgm:cxn modelId="{AA39F240-321D-4859-9F44-2C6EC6CD8595}" srcId="{406CF27F-378F-4926-8A17-46713A7DF357}" destId="{9C2AC3EE-F5B9-4738-8447-455881644D17}" srcOrd="0" destOrd="0" parTransId="{5DE9CDD0-E024-41B9-AD3D-653A0760E097}" sibTransId="{BDADEB20-45F4-469D-A50B-F67204B606C0}"/>
    <dgm:cxn modelId="{AFABBC97-7436-438D-8DB6-0187AFBF80D6}" type="presOf" srcId="{53CC0FDE-294F-41E6-88CD-5B16718C26FB}" destId="{7DD37216-CAED-48E0-A190-3BA90E7FDD87}" srcOrd="1" destOrd="0" presId="urn:microsoft.com/office/officeart/2005/8/layout/hierarchy2"/>
    <dgm:cxn modelId="{748830C6-1663-4FF2-8950-77475730F439}" type="presOf" srcId="{E970E6F8-1870-46B6-A646-674CCED4213A}" destId="{B7692D4C-7CE5-46A5-9B69-22AC9A40DF17}" srcOrd="0" destOrd="0" presId="urn:microsoft.com/office/officeart/2005/8/layout/hierarchy2"/>
    <dgm:cxn modelId="{C049B5C4-54BA-48A8-B8A1-DF1477A498F6}" type="presOf" srcId="{02E18D8F-D490-4885-95F7-664A42642EDE}" destId="{5265FC4B-9142-41E0-B989-25DA47931492}" srcOrd="0" destOrd="0" presId="urn:microsoft.com/office/officeart/2005/8/layout/hierarchy2"/>
    <dgm:cxn modelId="{68C99A35-C423-435D-B4BF-1413F6E367E3}" type="presOf" srcId="{2243D3D2-648E-4409-A644-08D9C7AC348F}" destId="{2CAA028F-7553-4BF4-8A26-637A78986E46}" srcOrd="0" destOrd="0" presId="urn:microsoft.com/office/officeart/2005/8/layout/hierarchy2"/>
    <dgm:cxn modelId="{9EE43B78-D44E-40E5-A618-1871164046F5}" type="presOf" srcId="{406CF27F-378F-4926-8A17-46713A7DF357}" destId="{E744CCD5-49A8-4197-93AF-56E0061CA2B7}" srcOrd="0" destOrd="0" presId="urn:microsoft.com/office/officeart/2005/8/layout/hierarchy2"/>
    <dgm:cxn modelId="{0B974EA7-6989-4F22-BBFF-23D9F2B2620E}" type="presOf" srcId="{5DE9CDD0-E024-41B9-AD3D-653A0760E097}" destId="{F0970D50-4473-4754-AFA7-B330060004F7}" srcOrd="0" destOrd="0" presId="urn:microsoft.com/office/officeart/2005/8/layout/hierarchy2"/>
    <dgm:cxn modelId="{726F97BF-FCF6-42D3-9DF8-E8DC7E7CBB8C}" srcId="{75DD2C07-CF5B-4DE5-9443-FB03EBA954EA}" destId="{2243D3D2-648E-4409-A644-08D9C7AC348F}" srcOrd="1" destOrd="0" parTransId="{C409EB10-AB49-4EB6-BAA9-157BCBA50412}" sibTransId="{C48DD832-B800-42FC-915D-11542B047DC9}"/>
    <dgm:cxn modelId="{7AD09E5A-F710-4A7B-9C0C-041E4AB2BFA8}" type="presOf" srcId="{9C2AC3EE-F5B9-4738-8447-455881644D17}" destId="{AB2C3712-A1E7-49E0-8F2C-114956758485}" srcOrd="0" destOrd="0" presId="urn:microsoft.com/office/officeart/2005/8/layout/hierarchy2"/>
    <dgm:cxn modelId="{243BA4DA-8C59-4C04-85F7-7A0703222015}" type="presOf" srcId="{DC9AD960-3D2C-41E4-8D08-3B864531E9EB}" destId="{236F9F46-C048-49C7-BF03-2138CCA39FBD}" srcOrd="1" destOrd="0" presId="urn:microsoft.com/office/officeart/2005/8/layout/hierarchy2"/>
    <dgm:cxn modelId="{532BD914-67F4-4BF2-A09C-914A4A2A0085}" srcId="{E970E6F8-1870-46B6-A646-674CCED4213A}" destId="{406CF27F-378F-4926-8A17-46713A7DF357}" srcOrd="1" destOrd="0" parTransId="{DC9AD960-3D2C-41E4-8D08-3B864531E9EB}" sibTransId="{FF510874-B648-4FD7-B2DF-5C78AA7173C8}"/>
    <dgm:cxn modelId="{27618EE4-C40F-40AD-9748-6A38975F8BC0}" srcId="{75DD2C07-CF5B-4DE5-9443-FB03EBA954EA}" destId="{AD0EBAF1-6FB6-4896-BDDB-6170B15D62A8}" srcOrd="2" destOrd="0" parTransId="{02E18D8F-D490-4885-95F7-664A42642EDE}" sibTransId="{780875E8-D965-4391-B79D-B6969778DEAA}"/>
    <dgm:cxn modelId="{6D22125A-501C-43CE-8096-76A3AF0C26A6}" type="presOf" srcId="{C409EB10-AB49-4EB6-BAA9-157BCBA50412}" destId="{F4952890-7CB9-4470-A066-CEF3D4A6850F}" srcOrd="0" destOrd="0" presId="urn:microsoft.com/office/officeart/2005/8/layout/hierarchy2"/>
    <dgm:cxn modelId="{1E7F52BC-053F-451E-9A71-242DDDC88FA8}" type="presOf" srcId="{02E18D8F-D490-4885-95F7-664A42642EDE}" destId="{264F3D54-17F7-4A6C-8CCA-3750CBEA4082}" srcOrd="1" destOrd="0" presId="urn:microsoft.com/office/officeart/2005/8/layout/hierarchy2"/>
    <dgm:cxn modelId="{CA9ACB08-69A0-48CE-BBDF-40B150E2F151}" type="presOf" srcId="{DC9AD960-3D2C-41E4-8D08-3B864531E9EB}" destId="{6891A746-D513-415E-93E9-3DD4B17F9604}" srcOrd="0" destOrd="0" presId="urn:microsoft.com/office/officeart/2005/8/layout/hierarchy2"/>
    <dgm:cxn modelId="{D946E5AF-5B3A-400B-AFE6-E79390B9C7AE}" type="presOf" srcId="{53CC0FDE-294F-41E6-88CD-5B16718C26FB}" destId="{2E4732D1-9BC2-43A6-BD51-B07144ECFFDB}" srcOrd="0" destOrd="0" presId="urn:microsoft.com/office/officeart/2005/8/layout/hierarchy2"/>
    <dgm:cxn modelId="{8D9BEB2E-E59B-4E5F-A845-402527C76F97}" type="presOf" srcId="{C409EB10-AB49-4EB6-BAA9-157BCBA50412}" destId="{FDC8523F-8843-4405-9ADA-E1F6AD9BEB3C}" srcOrd="1" destOrd="0" presId="urn:microsoft.com/office/officeart/2005/8/layout/hierarchy2"/>
    <dgm:cxn modelId="{EEEFC843-A93E-430F-9B7E-45AF9DBA54A6}" type="presParOf" srcId="{FF136305-6C6E-459C-BCEA-FA0B1E86B3E3}" destId="{3610C0DD-2084-4D0F-B6B7-F3D5D897E2AD}" srcOrd="0" destOrd="0" presId="urn:microsoft.com/office/officeart/2005/8/layout/hierarchy2"/>
    <dgm:cxn modelId="{3FA3D4CA-21D4-4870-8BF3-3B369348D071}" type="presParOf" srcId="{3610C0DD-2084-4D0F-B6B7-F3D5D897E2AD}" destId="{B7692D4C-7CE5-46A5-9B69-22AC9A40DF17}" srcOrd="0" destOrd="0" presId="urn:microsoft.com/office/officeart/2005/8/layout/hierarchy2"/>
    <dgm:cxn modelId="{24DF3A5F-2126-4B06-8638-640B870853FD}" type="presParOf" srcId="{3610C0DD-2084-4D0F-B6B7-F3D5D897E2AD}" destId="{85972288-9861-4892-90C4-65326E0A7713}" srcOrd="1" destOrd="0" presId="urn:microsoft.com/office/officeart/2005/8/layout/hierarchy2"/>
    <dgm:cxn modelId="{0555A6C9-6D7B-4A1C-B163-2045A90485BB}" type="presParOf" srcId="{85972288-9861-4892-90C4-65326E0A7713}" destId="{2E4732D1-9BC2-43A6-BD51-B07144ECFFDB}" srcOrd="0" destOrd="0" presId="urn:microsoft.com/office/officeart/2005/8/layout/hierarchy2"/>
    <dgm:cxn modelId="{42081C0B-2713-4129-AE63-BDC2DFFAD0CC}" type="presParOf" srcId="{2E4732D1-9BC2-43A6-BD51-B07144ECFFDB}" destId="{7DD37216-CAED-48E0-A190-3BA90E7FDD87}" srcOrd="0" destOrd="0" presId="urn:microsoft.com/office/officeart/2005/8/layout/hierarchy2"/>
    <dgm:cxn modelId="{A5060833-A7B5-48DE-8114-76907BF38DD6}" type="presParOf" srcId="{85972288-9861-4892-90C4-65326E0A7713}" destId="{E1615F49-DC14-4B95-9037-73562AFCB5F9}" srcOrd="1" destOrd="0" presId="urn:microsoft.com/office/officeart/2005/8/layout/hierarchy2"/>
    <dgm:cxn modelId="{61472054-7482-486B-AEFF-8BBC267A1F75}" type="presParOf" srcId="{E1615F49-DC14-4B95-9037-73562AFCB5F9}" destId="{767AB62C-F5F0-400C-816A-839E54C50726}" srcOrd="0" destOrd="0" presId="urn:microsoft.com/office/officeart/2005/8/layout/hierarchy2"/>
    <dgm:cxn modelId="{554F6382-8C57-4194-AE18-854A37724C0B}" type="presParOf" srcId="{E1615F49-DC14-4B95-9037-73562AFCB5F9}" destId="{7589F57C-5A62-4CDD-8863-2A3A1B86B62F}" srcOrd="1" destOrd="0" presId="urn:microsoft.com/office/officeart/2005/8/layout/hierarchy2"/>
    <dgm:cxn modelId="{4CA9F7A6-A58A-49F0-BE59-AA0458FBE483}" type="presParOf" srcId="{7589F57C-5A62-4CDD-8863-2A3A1B86B62F}" destId="{04DA569D-1538-4E89-878B-AA17701D8995}" srcOrd="0" destOrd="0" presId="urn:microsoft.com/office/officeart/2005/8/layout/hierarchy2"/>
    <dgm:cxn modelId="{C47DE0CC-587B-4C1E-AF4B-BFB17E7660C3}" type="presParOf" srcId="{04DA569D-1538-4E89-878B-AA17701D8995}" destId="{81807466-56A5-4B9B-8D98-0C450283967B}" srcOrd="0" destOrd="0" presId="urn:microsoft.com/office/officeart/2005/8/layout/hierarchy2"/>
    <dgm:cxn modelId="{9FCEF23F-9587-44BB-8842-DBECBC063E89}" type="presParOf" srcId="{7589F57C-5A62-4CDD-8863-2A3A1B86B62F}" destId="{A8AA6C53-5463-4E0D-B7F0-AED8C980698B}" srcOrd="1" destOrd="0" presId="urn:microsoft.com/office/officeart/2005/8/layout/hierarchy2"/>
    <dgm:cxn modelId="{71E7EF4A-5F3E-46AD-A29A-4C506015B1BF}" type="presParOf" srcId="{A8AA6C53-5463-4E0D-B7F0-AED8C980698B}" destId="{3172797D-22C6-4A4E-8C2D-83D3B5655679}" srcOrd="0" destOrd="0" presId="urn:microsoft.com/office/officeart/2005/8/layout/hierarchy2"/>
    <dgm:cxn modelId="{3AA7CB00-DABF-4834-9236-16266BE998BD}" type="presParOf" srcId="{A8AA6C53-5463-4E0D-B7F0-AED8C980698B}" destId="{2E10B703-4D52-43C7-B9B9-BBC2CA141A50}" srcOrd="1" destOrd="0" presId="urn:microsoft.com/office/officeart/2005/8/layout/hierarchy2"/>
    <dgm:cxn modelId="{A9CAE511-0CBB-49F2-A042-A41C3FC4395D}" type="presParOf" srcId="{7589F57C-5A62-4CDD-8863-2A3A1B86B62F}" destId="{F4952890-7CB9-4470-A066-CEF3D4A6850F}" srcOrd="2" destOrd="0" presId="urn:microsoft.com/office/officeart/2005/8/layout/hierarchy2"/>
    <dgm:cxn modelId="{E05452F1-A85B-4187-8BCD-8D58063E1715}" type="presParOf" srcId="{F4952890-7CB9-4470-A066-CEF3D4A6850F}" destId="{FDC8523F-8843-4405-9ADA-E1F6AD9BEB3C}" srcOrd="0" destOrd="0" presId="urn:microsoft.com/office/officeart/2005/8/layout/hierarchy2"/>
    <dgm:cxn modelId="{7E05A177-8C9F-4914-9745-C68D9585A10C}" type="presParOf" srcId="{7589F57C-5A62-4CDD-8863-2A3A1B86B62F}" destId="{F05DC603-4097-45E1-9185-A6FE62625B09}" srcOrd="3" destOrd="0" presId="urn:microsoft.com/office/officeart/2005/8/layout/hierarchy2"/>
    <dgm:cxn modelId="{6E39289D-441E-4514-919D-862A7D05A0CA}" type="presParOf" srcId="{F05DC603-4097-45E1-9185-A6FE62625B09}" destId="{2CAA028F-7553-4BF4-8A26-637A78986E46}" srcOrd="0" destOrd="0" presId="urn:microsoft.com/office/officeart/2005/8/layout/hierarchy2"/>
    <dgm:cxn modelId="{4D168466-FCD1-47BE-9165-46F4590A0B8B}" type="presParOf" srcId="{F05DC603-4097-45E1-9185-A6FE62625B09}" destId="{270E4AEA-2008-4ACD-9D91-5D02CB6AAF20}" srcOrd="1" destOrd="0" presId="urn:microsoft.com/office/officeart/2005/8/layout/hierarchy2"/>
    <dgm:cxn modelId="{A39F81DB-6DCF-4041-A0AE-3448AD05388D}" type="presParOf" srcId="{7589F57C-5A62-4CDD-8863-2A3A1B86B62F}" destId="{5265FC4B-9142-41E0-B989-25DA47931492}" srcOrd="4" destOrd="0" presId="urn:microsoft.com/office/officeart/2005/8/layout/hierarchy2"/>
    <dgm:cxn modelId="{9A6019FD-A56E-4812-B9F3-145D53A2AA26}" type="presParOf" srcId="{5265FC4B-9142-41E0-B989-25DA47931492}" destId="{264F3D54-17F7-4A6C-8CCA-3750CBEA4082}" srcOrd="0" destOrd="0" presId="urn:microsoft.com/office/officeart/2005/8/layout/hierarchy2"/>
    <dgm:cxn modelId="{C49838FD-0F69-4111-A851-F5CB769BFBD9}" type="presParOf" srcId="{7589F57C-5A62-4CDD-8863-2A3A1B86B62F}" destId="{472671FF-EBA7-4E1F-80C8-18514B70A8D5}" srcOrd="5" destOrd="0" presId="urn:microsoft.com/office/officeart/2005/8/layout/hierarchy2"/>
    <dgm:cxn modelId="{B0864140-2EA0-4FD8-BE18-7F4B552C36CA}" type="presParOf" srcId="{472671FF-EBA7-4E1F-80C8-18514B70A8D5}" destId="{84A7B725-1630-4A2C-B41A-4E4C1544791C}" srcOrd="0" destOrd="0" presId="urn:microsoft.com/office/officeart/2005/8/layout/hierarchy2"/>
    <dgm:cxn modelId="{7D5003DD-76B1-469D-8A4C-C15B4885FC85}" type="presParOf" srcId="{472671FF-EBA7-4E1F-80C8-18514B70A8D5}" destId="{32BE7BCB-34EC-4857-ABA5-FC743A4F54B5}" srcOrd="1" destOrd="0" presId="urn:microsoft.com/office/officeart/2005/8/layout/hierarchy2"/>
    <dgm:cxn modelId="{F662B0F3-AC1F-4A2C-9F8B-08951707A827}" type="presParOf" srcId="{85972288-9861-4892-90C4-65326E0A7713}" destId="{6891A746-D513-415E-93E9-3DD4B17F9604}" srcOrd="2" destOrd="0" presId="urn:microsoft.com/office/officeart/2005/8/layout/hierarchy2"/>
    <dgm:cxn modelId="{E12FD264-DF00-43F9-A4BC-C2C63A092EF0}" type="presParOf" srcId="{6891A746-D513-415E-93E9-3DD4B17F9604}" destId="{236F9F46-C048-49C7-BF03-2138CCA39FBD}" srcOrd="0" destOrd="0" presId="urn:microsoft.com/office/officeart/2005/8/layout/hierarchy2"/>
    <dgm:cxn modelId="{2C45B4D0-54DD-4503-84A6-4A346D84F448}" type="presParOf" srcId="{85972288-9861-4892-90C4-65326E0A7713}" destId="{61226A3E-A4E4-44F9-899B-1B274E42B177}" srcOrd="3" destOrd="0" presId="urn:microsoft.com/office/officeart/2005/8/layout/hierarchy2"/>
    <dgm:cxn modelId="{EEBE0432-2B55-4DA0-8F64-932EEF7B490F}" type="presParOf" srcId="{61226A3E-A4E4-44F9-899B-1B274E42B177}" destId="{E744CCD5-49A8-4197-93AF-56E0061CA2B7}" srcOrd="0" destOrd="0" presId="urn:microsoft.com/office/officeart/2005/8/layout/hierarchy2"/>
    <dgm:cxn modelId="{F3082721-84B2-4992-8AA1-77F356D1839B}" type="presParOf" srcId="{61226A3E-A4E4-44F9-899B-1B274E42B177}" destId="{F6FAF58C-C5D6-449A-931A-217B45CE9248}" srcOrd="1" destOrd="0" presId="urn:microsoft.com/office/officeart/2005/8/layout/hierarchy2"/>
    <dgm:cxn modelId="{2D93C2EB-3E9D-465A-988C-B6CA154FE7EE}" type="presParOf" srcId="{F6FAF58C-C5D6-449A-931A-217B45CE9248}" destId="{F0970D50-4473-4754-AFA7-B330060004F7}" srcOrd="0" destOrd="0" presId="urn:microsoft.com/office/officeart/2005/8/layout/hierarchy2"/>
    <dgm:cxn modelId="{E189A5F0-BFBA-43CB-8411-42122E724CE6}" type="presParOf" srcId="{F0970D50-4473-4754-AFA7-B330060004F7}" destId="{2176CC8A-48E2-488E-9B4F-986281324ED5}" srcOrd="0" destOrd="0" presId="urn:microsoft.com/office/officeart/2005/8/layout/hierarchy2"/>
    <dgm:cxn modelId="{B2A6D1E7-6269-4248-B2A0-0E0C59DD6754}" type="presParOf" srcId="{F6FAF58C-C5D6-449A-931A-217B45CE9248}" destId="{D08CC52E-5660-437B-A484-963D73A86355}" srcOrd="1" destOrd="0" presId="urn:microsoft.com/office/officeart/2005/8/layout/hierarchy2"/>
    <dgm:cxn modelId="{6F686662-A94C-4C9C-BC20-1B05A4E547B4}" type="presParOf" srcId="{D08CC52E-5660-437B-A484-963D73A86355}" destId="{AB2C3712-A1E7-49E0-8F2C-114956758485}" srcOrd="0" destOrd="0" presId="urn:microsoft.com/office/officeart/2005/8/layout/hierarchy2"/>
    <dgm:cxn modelId="{173CAF99-CCAC-43CA-9087-2E086530BAEE}" type="presParOf" srcId="{D08CC52E-5660-437B-A484-963D73A86355}" destId="{D582B483-55E0-4188-B7D2-7DA426F4EA0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692D4C-7CE5-46A5-9B69-22AC9A40DF17}">
      <dsp:nvSpPr>
        <dsp:cNvPr id="0" name=""/>
        <dsp:cNvSpPr/>
      </dsp:nvSpPr>
      <dsp:spPr>
        <a:xfrm>
          <a:off x="4219" y="2323768"/>
          <a:ext cx="1480447" cy="7402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Romania</a:t>
          </a:r>
          <a:endParaRPr lang="ro-RO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9" y="2323768"/>
        <a:ext cx="1480447" cy="740223"/>
      </dsp:txXfrm>
    </dsp:sp>
    <dsp:sp modelId="{2E4732D1-9BC2-43A6-BD51-B07144ECFFDB}">
      <dsp:nvSpPr>
        <dsp:cNvPr id="0" name=""/>
        <dsp:cNvSpPr/>
      </dsp:nvSpPr>
      <dsp:spPr>
        <a:xfrm rot="18289469">
          <a:off x="1262270" y="2253566"/>
          <a:ext cx="1036974" cy="29370"/>
        </a:xfrm>
        <a:custGeom>
          <a:avLst/>
          <a:gdLst/>
          <a:ahLst/>
          <a:cxnLst/>
          <a:rect l="0" t="0" r="0" b="0"/>
          <a:pathLst>
            <a:path>
              <a:moveTo>
                <a:pt x="0" y="14685"/>
              </a:moveTo>
              <a:lnTo>
                <a:pt x="1036974" y="146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8289469">
        <a:off x="1754832" y="2242327"/>
        <a:ext cx="51848" cy="51848"/>
      </dsp:txXfrm>
    </dsp:sp>
    <dsp:sp modelId="{767AB62C-F5F0-400C-816A-839E54C50726}">
      <dsp:nvSpPr>
        <dsp:cNvPr id="0" name=""/>
        <dsp:cNvSpPr/>
      </dsp:nvSpPr>
      <dsp:spPr>
        <a:xfrm>
          <a:off x="2076846" y="1472511"/>
          <a:ext cx="1994637" cy="740223"/>
        </a:xfrm>
        <a:prstGeom prst="roundRect">
          <a:avLst>
            <a:gd name="adj" fmla="val 10000"/>
          </a:avLst>
        </a:prstGeom>
        <a:solidFill>
          <a:srgbClr val="0099CC"/>
        </a:solidFill>
        <a:ln w="381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Counties (41)</a:t>
          </a:r>
          <a:endParaRPr lang="ro-RO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76846" y="1472511"/>
        <a:ext cx="1994637" cy="740223"/>
      </dsp:txXfrm>
    </dsp:sp>
    <dsp:sp modelId="{04DA569D-1538-4E89-878B-AA17701D8995}">
      <dsp:nvSpPr>
        <dsp:cNvPr id="0" name=""/>
        <dsp:cNvSpPr/>
      </dsp:nvSpPr>
      <dsp:spPr>
        <a:xfrm rot="18289469">
          <a:off x="3849086" y="1402309"/>
          <a:ext cx="1036974" cy="29370"/>
        </a:xfrm>
        <a:custGeom>
          <a:avLst/>
          <a:gdLst/>
          <a:ahLst/>
          <a:cxnLst/>
          <a:rect l="0" t="0" r="0" b="0"/>
          <a:pathLst>
            <a:path>
              <a:moveTo>
                <a:pt x="0" y="14685"/>
              </a:moveTo>
              <a:lnTo>
                <a:pt x="1036974" y="1468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8289469">
        <a:off x="4341649" y="1391070"/>
        <a:ext cx="51848" cy="51848"/>
      </dsp:txXfrm>
    </dsp:sp>
    <dsp:sp modelId="{3172797D-22C6-4A4E-8C2D-83D3B5655679}">
      <dsp:nvSpPr>
        <dsp:cNvPr id="0" name=""/>
        <dsp:cNvSpPr/>
      </dsp:nvSpPr>
      <dsp:spPr>
        <a:xfrm>
          <a:off x="4663663" y="621253"/>
          <a:ext cx="2802236" cy="740223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Commune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(2856)</a:t>
          </a:r>
          <a:endParaRPr lang="ro-RO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3663" y="621253"/>
        <a:ext cx="2802236" cy="740223"/>
      </dsp:txXfrm>
    </dsp:sp>
    <dsp:sp modelId="{F4952890-7CB9-4470-A066-CEF3D4A6850F}">
      <dsp:nvSpPr>
        <dsp:cNvPr id="0" name=""/>
        <dsp:cNvSpPr/>
      </dsp:nvSpPr>
      <dsp:spPr>
        <a:xfrm>
          <a:off x="4071483" y="1827937"/>
          <a:ext cx="592179" cy="29370"/>
        </a:xfrm>
        <a:custGeom>
          <a:avLst/>
          <a:gdLst/>
          <a:ahLst/>
          <a:cxnLst/>
          <a:rect l="0" t="0" r="0" b="0"/>
          <a:pathLst>
            <a:path>
              <a:moveTo>
                <a:pt x="0" y="14685"/>
              </a:moveTo>
              <a:lnTo>
                <a:pt x="592179" y="1468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52769" y="1827818"/>
        <a:ext cx="29608" cy="29608"/>
      </dsp:txXfrm>
    </dsp:sp>
    <dsp:sp modelId="{2CAA028F-7553-4BF4-8A26-637A78986E46}">
      <dsp:nvSpPr>
        <dsp:cNvPr id="0" name=""/>
        <dsp:cNvSpPr/>
      </dsp:nvSpPr>
      <dsp:spPr>
        <a:xfrm>
          <a:off x="4663663" y="1472511"/>
          <a:ext cx="2776150" cy="74022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Cities/Towns</a:t>
          </a:r>
          <a:r>
            <a:rPr lang="en-US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(217)</a:t>
          </a:r>
          <a:endParaRPr lang="ro-RO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3663" y="1472511"/>
        <a:ext cx="2776150" cy="740223"/>
      </dsp:txXfrm>
    </dsp:sp>
    <dsp:sp modelId="{5265FC4B-9142-41E0-B989-25DA47931492}">
      <dsp:nvSpPr>
        <dsp:cNvPr id="0" name=""/>
        <dsp:cNvSpPr/>
      </dsp:nvSpPr>
      <dsp:spPr>
        <a:xfrm rot="3310531">
          <a:off x="3849086" y="2253566"/>
          <a:ext cx="1036974" cy="29370"/>
        </a:xfrm>
        <a:custGeom>
          <a:avLst/>
          <a:gdLst/>
          <a:ahLst/>
          <a:cxnLst/>
          <a:rect l="0" t="0" r="0" b="0"/>
          <a:pathLst>
            <a:path>
              <a:moveTo>
                <a:pt x="0" y="14685"/>
              </a:moveTo>
              <a:lnTo>
                <a:pt x="1036974" y="1468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3310531">
        <a:off x="4341649" y="2242327"/>
        <a:ext cx="51848" cy="51848"/>
      </dsp:txXfrm>
    </dsp:sp>
    <dsp:sp modelId="{84A7B725-1630-4A2C-B41A-4E4C1544791C}">
      <dsp:nvSpPr>
        <dsp:cNvPr id="0" name=""/>
        <dsp:cNvSpPr/>
      </dsp:nvSpPr>
      <dsp:spPr>
        <a:xfrm>
          <a:off x="4663663" y="2323768"/>
          <a:ext cx="2820949" cy="740223"/>
        </a:xfrm>
        <a:prstGeom prst="roundRect">
          <a:avLst>
            <a:gd name="adj" fmla="val 10000"/>
          </a:avLst>
        </a:prstGeom>
        <a:solidFill>
          <a:srgbClr val="9966FF"/>
        </a:solidFill>
        <a:ln w="381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Municipality (103)</a:t>
          </a:r>
          <a:endParaRPr lang="ro-RO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3663" y="2323768"/>
        <a:ext cx="2820949" cy="740223"/>
      </dsp:txXfrm>
    </dsp:sp>
    <dsp:sp modelId="{6891A746-D513-415E-93E9-3DD4B17F9604}">
      <dsp:nvSpPr>
        <dsp:cNvPr id="0" name=""/>
        <dsp:cNvSpPr/>
      </dsp:nvSpPr>
      <dsp:spPr>
        <a:xfrm rot="3310531">
          <a:off x="1262270" y="3104824"/>
          <a:ext cx="1036974" cy="29370"/>
        </a:xfrm>
        <a:custGeom>
          <a:avLst/>
          <a:gdLst/>
          <a:ahLst/>
          <a:cxnLst/>
          <a:rect l="0" t="0" r="0" b="0"/>
          <a:pathLst>
            <a:path>
              <a:moveTo>
                <a:pt x="0" y="14685"/>
              </a:moveTo>
              <a:lnTo>
                <a:pt x="1036974" y="146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3310531">
        <a:off x="1754832" y="3093585"/>
        <a:ext cx="51848" cy="51848"/>
      </dsp:txXfrm>
    </dsp:sp>
    <dsp:sp modelId="{E744CCD5-49A8-4197-93AF-56E0061CA2B7}">
      <dsp:nvSpPr>
        <dsp:cNvPr id="0" name=""/>
        <dsp:cNvSpPr/>
      </dsp:nvSpPr>
      <dsp:spPr>
        <a:xfrm>
          <a:off x="2076846" y="3175026"/>
          <a:ext cx="1994651" cy="740223"/>
        </a:xfrm>
        <a:prstGeom prst="roundRect">
          <a:avLst>
            <a:gd name="adj" fmla="val 10000"/>
          </a:avLst>
        </a:prstGeom>
        <a:solidFill>
          <a:srgbClr val="0099CC"/>
        </a:solidFill>
        <a:ln w="381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Bucharest</a:t>
          </a:r>
          <a:endParaRPr lang="ro-RO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76846" y="3175026"/>
        <a:ext cx="1994651" cy="740223"/>
      </dsp:txXfrm>
    </dsp:sp>
    <dsp:sp modelId="{F0970D50-4473-4754-AFA7-B330060004F7}">
      <dsp:nvSpPr>
        <dsp:cNvPr id="0" name=""/>
        <dsp:cNvSpPr/>
      </dsp:nvSpPr>
      <dsp:spPr>
        <a:xfrm>
          <a:off x="4071498" y="3530452"/>
          <a:ext cx="592179" cy="29370"/>
        </a:xfrm>
        <a:custGeom>
          <a:avLst/>
          <a:gdLst/>
          <a:ahLst/>
          <a:cxnLst/>
          <a:rect l="0" t="0" r="0" b="0"/>
          <a:pathLst>
            <a:path>
              <a:moveTo>
                <a:pt x="0" y="14685"/>
              </a:moveTo>
              <a:lnTo>
                <a:pt x="592179" y="1468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52783" y="3530333"/>
        <a:ext cx="29608" cy="29608"/>
      </dsp:txXfrm>
    </dsp:sp>
    <dsp:sp modelId="{AB2C3712-A1E7-49E0-8F2C-114956758485}">
      <dsp:nvSpPr>
        <dsp:cNvPr id="0" name=""/>
        <dsp:cNvSpPr/>
      </dsp:nvSpPr>
      <dsp:spPr>
        <a:xfrm>
          <a:off x="4663677" y="3175026"/>
          <a:ext cx="1745300" cy="740223"/>
        </a:xfrm>
        <a:prstGeom prst="roundRect">
          <a:avLst>
            <a:gd name="adj" fmla="val 10000"/>
          </a:avLst>
        </a:prstGeom>
        <a:solidFill>
          <a:srgbClr val="CC3399"/>
        </a:solidFill>
        <a:ln w="381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Sectors</a:t>
          </a:r>
          <a:endParaRPr lang="ro-RO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3677" y="3175026"/>
        <a:ext cx="1745300" cy="740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22CE0-CEB9-4358-9ECD-69A38885CFE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9A2A3-8794-416C-A951-BC498A54E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6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CF5-EC64-4C98-B417-062FBBC2285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3F35-527C-47D4-BB4A-CC7733B9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77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CF5-EC64-4C98-B417-062FBBC2285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3F35-527C-47D4-BB4A-CC7733B9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3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CF5-EC64-4C98-B417-062FBBC2285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3F35-527C-47D4-BB4A-CC7733B9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29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536" cy="106613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2770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CF5-EC64-4C98-B417-062FBBC2285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3F35-527C-47D4-BB4A-CC7733B9857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:\_coe-settings\desktop\Communication\Logos\Funded EU+COE - Implemented COE quadri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021288"/>
            <a:ext cx="3965920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:\_coe-settings\desktop\Communication\Logos\Untitle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4768"/>
            <a:ext cx="1628775" cy="627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6675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CF5-EC64-4C98-B417-062FBBC2285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3F35-527C-47D4-BB4A-CC7733B9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CF5-EC64-4C98-B417-062FBBC2285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3F35-527C-47D4-BB4A-CC7733B9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41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CF5-EC64-4C98-B417-062FBBC2285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3F35-527C-47D4-BB4A-CC7733B9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12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CF5-EC64-4C98-B417-062FBBC2285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3F35-527C-47D4-BB4A-CC7733B9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84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CF5-EC64-4C98-B417-062FBBC2285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3F35-527C-47D4-BB4A-CC7733B9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74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CF5-EC64-4C98-B417-062FBBC2285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3F35-527C-47D4-BB4A-CC7733B9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7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7CF5-EC64-4C98-B417-062FBBC2285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3F35-527C-47D4-BB4A-CC7733B9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49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7CF5-EC64-4C98-B417-062FBBC2285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3F35-527C-47D4-BB4A-CC7733B9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45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menclature_of_Territorial_Units_for_Statistic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unicipi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24936" cy="194421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Better understanding the administrative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culture in countries of </a:t>
            </a:r>
            <a:r>
              <a:rPr lang="en-US" sz="4000" b="1" dirty="0" smtClean="0">
                <a:solidFill>
                  <a:srgbClr val="C00000"/>
                </a:solidFill>
              </a:rPr>
              <a:t>origin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ROMANIA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P:\_coe-settings\desktop\Communication\Logos\Funded EU+COE - Implemented COE quadri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33256"/>
            <a:ext cx="4397968" cy="76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:\_coe-settings\desktop\Communication\Logos\Untit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1736" y="204768"/>
            <a:ext cx="1628775" cy="627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211960" y="4653136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Florin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Moisa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ROMACT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project officer,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NW Romania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83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 smtClean="0"/>
              <a:t>Deconcentrated public services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sz="1800" dirty="0" smtClean="0"/>
              <a:t>T</a:t>
            </a:r>
            <a:r>
              <a:rPr lang="en-US" sz="1800" dirty="0" err="1" smtClean="0"/>
              <a:t>erritorial</a:t>
            </a:r>
            <a:r>
              <a:rPr lang="en-US" sz="1800" dirty="0" smtClean="0"/>
              <a:t> structures of the ministries and other central </a:t>
            </a:r>
            <a:r>
              <a:rPr lang="ro-RO" sz="1800" dirty="0" smtClean="0"/>
              <a:t>institutions:</a:t>
            </a:r>
            <a:endParaRPr lang="en-US" sz="1800" dirty="0" smtClean="0"/>
          </a:p>
          <a:p>
            <a:r>
              <a:rPr lang="en-US" sz="1800" dirty="0" smtClean="0"/>
              <a:t>county police inspectorates</a:t>
            </a:r>
          </a:p>
          <a:p>
            <a:r>
              <a:rPr lang="en-US" sz="1800" dirty="0" smtClean="0"/>
              <a:t>civil protection inspectorate</a:t>
            </a:r>
          </a:p>
          <a:p>
            <a:r>
              <a:rPr lang="en-US" sz="1800" dirty="0" smtClean="0"/>
              <a:t>county school inspectorate</a:t>
            </a:r>
          </a:p>
          <a:p>
            <a:r>
              <a:rPr lang="en-US" sz="1800" dirty="0" smtClean="0"/>
              <a:t>general directorate of public finance</a:t>
            </a:r>
          </a:p>
          <a:p>
            <a:r>
              <a:rPr lang="en-US" sz="1800" dirty="0" smtClean="0"/>
              <a:t>veterinary department</a:t>
            </a:r>
          </a:p>
          <a:p>
            <a:r>
              <a:rPr lang="en-US" sz="1800" dirty="0" smtClean="0"/>
              <a:t>county statistics directorate</a:t>
            </a:r>
          </a:p>
          <a:p>
            <a:r>
              <a:rPr lang="en-US" sz="1800" dirty="0" smtClean="0"/>
              <a:t>county sports department</a:t>
            </a:r>
          </a:p>
          <a:p>
            <a:r>
              <a:rPr lang="ro-RO" sz="1800" dirty="0" smtClean="0"/>
              <a:t>d</a:t>
            </a:r>
            <a:r>
              <a:rPr lang="en-US" sz="1800" dirty="0" err="1" smtClean="0"/>
              <a:t>irectorate</a:t>
            </a:r>
            <a:r>
              <a:rPr lang="en-US" sz="1800" dirty="0" smtClean="0"/>
              <a:t> for dialogue, family and social solidarity</a:t>
            </a:r>
          </a:p>
          <a:p>
            <a:r>
              <a:rPr lang="en-US" sz="1800" dirty="0" smtClean="0"/>
              <a:t>county environmental guard</a:t>
            </a:r>
          </a:p>
          <a:p>
            <a:r>
              <a:rPr lang="en-US" sz="1800" dirty="0" smtClean="0"/>
              <a:t>county agencies for employment </a:t>
            </a:r>
          </a:p>
          <a:p>
            <a:r>
              <a:rPr lang="en-US" sz="1800" dirty="0" smtClean="0"/>
              <a:t>county houses of pensions</a:t>
            </a:r>
          </a:p>
          <a:p>
            <a:r>
              <a:rPr lang="en-US" sz="1800" dirty="0" smtClean="0"/>
              <a:t>county offices for consumer protection</a:t>
            </a:r>
          </a:p>
          <a:p>
            <a:r>
              <a:rPr lang="en-US" sz="1800" dirty="0" smtClean="0"/>
              <a:t>cadastre and land registry offices.</a:t>
            </a:r>
            <a:endParaRPr lang="ro-RO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County Council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 smtClean="0"/>
              <a:t>It is the deliberative authority</a:t>
            </a:r>
            <a:r>
              <a:rPr lang="en-US" dirty="0" smtClean="0"/>
              <a:t> that coordinates the activity of communal, town and municipal councils in pursuit of delivering the county public services.</a:t>
            </a:r>
            <a:endParaRPr lang="ro-RO" dirty="0" smtClean="0"/>
          </a:p>
          <a:p>
            <a:pPr lvl="0"/>
            <a:endParaRPr lang="ro-RO" dirty="0" smtClean="0"/>
          </a:p>
          <a:p>
            <a:pPr lvl="0"/>
            <a:r>
              <a:rPr lang="en-US" dirty="0" smtClean="0"/>
              <a:t>The county councilors are elected by the citizens’ vote for a period of 4 years.</a:t>
            </a:r>
            <a:endParaRPr lang="ro-RO" dirty="0" smtClean="0"/>
          </a:p>
          <a:p>
            <a:pPr lvl="0"/>
            <a:endParaRPr lang="ro-RO" dirty="0" smtClean="0"/>
          </a:p>
          <a:p>
            <a:pPr lvl="0"/>
            <a:r>
              <a:rPr lang="en-US" dirty="0" smtClean="0"/>
              <a:t>It ensures the organization and coherent development of public policy by adopting </a:t>
            </a:r>
            <a:r>
              <a:rPr lang="en-US" b="1" dirty="0" smtClean="0"/>
              <a:t>decisions</a:t>
            </a:r>
            <a:r>
              <a:rPr lang="en-US" dirty="0" smtClean="0"/>
              <a:t> in the county.</a:t>
            </a:r>
            <a:endParaRPr lang="ro-RO" dirty="0" smtClean="0"/>
          </a:p>
          <a:p>
            <a:pPr lvl="0"/>
            <a:endParaRPr lang="ro-RO" dirty="0" smtClean="0"/>
          </a:p>
          <a:p>
            <a:pPr lvl="0"/>
            <a:r>
              <a:rPr lang="en-US" dirty="0" smtClean="0"/>
              <a:t>It meets monthly and perform tasks relative to socio-economic development, management of property and subordinated services, inter-institutional cooperation, organization and operation of the </a:t>
            </a:r>
            <a:r>
              <a:rPr lang="en-US" dirty="0" err="1" smtClean="0"/>
              <a:t>specialised</a:t>
            </a:r>
            <a:r>
              <a:rPr lang="en-US" dirty="0" smtClean="0"/>
              <a:t> apparatus.</a:t>
            </a:r>
            <a:endParaRPr lang="ro-RO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Local Council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b="1" dirty="0" smtClean="0"/>
              <a:t>Deliberative authority</a:t>
            </a:r>
            <a:r>
              <a:rPr lang="en-US" dirty="0" smtClean="0"/>
              <a:t> by which the local autonomy is enacted in communes, towns and municipalities and sectors.</a:t>
            </a:r>
            <a:endParaRPr lang="ro-RO" dirty="0" smtClean="0"/>
          </a:p>
          <a:p>
            <a:pPr lvl="0"/>
            <a:endParaRPr lang="ro-RO" dirty="0" smtClean="0"/>
          </a:p>
          <a:p>
            <a:pPr lvl="0"/>
            <a:r>
              <a:rPr lang="en-US" dirty="0" smtClean="0"/>
              <a:t>Upon the proposal of the mayor, it issues </a:t>
            </a:r>
            <a:r>
              <a:rPr lang="en-US" b="1" dirty="0" smtClean="0"/>
              <a:t>decisions</a:t>
            </a:r>
            <a:r>
              <a:rPr lang="en-US" dirty="0" smtClean="0"/>
              <a:t> approving the local budget; it establish and approves local taxes, according to the law.</a:t>
            </a:r>
            <a:endParaRPr lang="ro-RO" dirty="0" smtClean="0"/>
          </a:p>
          <a:p>
            <a:pPr lvl="0"/>
            <a:endParaRPr lang="ro-RO" dirty="0" smtClean="0"/>
          </a:p>
          <a:p>
            <a:pPr lvl="0"/>
            <a:r>
              <a:rPr lang="en-US" dirty="0" smtClean="0"/>
              <a:t>Made up of local councilors, elected by the community, for a term of 4 years.</a:t>
            </a:r>
            <a:endParaRPr lang="ro-RO" dirty="0" smtClean="0"/>
          </a:p>
          <a:p>
            <a:pPr lvl="0"/>
            <a:endParaRPr lang="ro-RO" dirty="0" smtClean="0"/>
          </a:p>
          <a:p>
            <a:pPr lvl="0"/>
            <a:r>
              <a:rPr lang="en-US" dirty="0" smtClean="0"/>
              <a:t>It meets in regular (monthly) and extraordinary meetings, convened by the mayor and extraordinary meetings upon the request of the Mayor or at least one third of the councilors.</a:t>
            </a:r>
            <a:endParaRPr lang="ro-RO" dirty="0" smtClean="0"/>
          </a:p>
          <a:p>
            <a:pPr lvl="0"/>
            <a:endParaRPr lang="ro-RO" dirty="0" smtClean="0"/>
          </a:p>
          <a:p>
            <a:pPr lvl="0"/>
            <a:r>
              <a:rPr lang="en-US" dirty="0" smtClean="0"/>
              <a:t>The local council meetings are public.</a:t>
            </a:r>
            <a:endParaRPr lang="ro-RO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Mayor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/>
              <a:t>Executive Authority</a:t>
            </a:r>
            <a:r>
              <a:rPr lang="en-US" dirty="0" smtClean="0"/>
              <a:t> enacting local autonomy in communes, towns and municipalities and sectors, ensuring the fundamental rights and freedoms of the citizens, the Constitution, and the implementation of laws and the necessary measures; </a:t>
            </a:r>
            <a:endParaRPr lang="ro-RO" dirty="0" smtClean="0"/>
          </a:p>
          <a:p>
            <a:pPr lvl="0"/>
            <a:endParaRPr lang="ro-RO" dirty="0" smtClean="0"/>
          </a:p>
          <a:p>
            <a:pPr lvl="0"/>
            <a:r>
              <a:rPr lang="en-US" dirty="0" smtClean="0"/>
              <a:t>provides support for the implementation of orders and instructions of a normative nature.</a:t>
            </a:r>
            <a:endParaRPr lang="ro-RO" dirty="0" smtClean="0"/>
          </a:p>
          <a:p>
            <a:pPr lvl="0"/>
            <a:endParaRPr lang="ro-RO" dirty="0" smtClean="0"/>
          </a:p>
          <a:p>
            <a:pPr lvl="0"/>
            <a:r>
              <a:rPr lang="en-US" dirty="0" smtClean="0"/>
              <a:t>Issues </a:t>
            </a:r>
            <a:r>
              <a:rPr lang="en-US" b="1" dirty="0" smtClean="0"/>
              <a:t>orders</a:t>
            </a:r>
            <a:r>
              <a:rPr lang="en-US" dirty="0" smtClean="0"/>
              <a:t> in exercising its powers.</a:t>
            </a:r>
            <a:endParaRPr lang="ro-RO" dirty="0" smtClean="0"/>
          </a:p>
          <a:p>
            <a:pPr lvl="0"/>
            <a:endParaRPr lang="ro-RO" dirty="0" smtClean="0"/>
          </a:p>
          <a:p>
            <a:pPr lvl="0"/>
            <a:r>
              <a:rPr lang="en-US" dirty="0" smtClean="0"/>
              <a:t>Elected by the local community for a term of 4 years.</a:t>
            </a:r>
            <a:endParaRPr lang="ro-R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0522"/>
            <a:ext cx="8352928" cy="56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912768" cy="4158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Ex. Organizational </a:t>
            </a:r>
            <a:r>
              <a:rPr lang="en-US" b="1" dirty="0" smtClean="0"/>
              <a:t>Chart – Cluj </a:t>
            </a:r>
            <a:r>
              <a:rPr lang="en-US" b="1" dirty="0" smtClean="0"/>
              <a:t>Napoca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31823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3528" y="764704"/>
            <a:ext cx="8496944" cy="519248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912768" cy="4158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Ex. Org. Chart </a:t>
            </a:r>
            <a:r>
              <a:rPr lang="en-US" b="1" dirty="0" smtClean="0"/>
              <a:t>– </a:t>
            </a:r>
            <a:r>
              <a:rPr lang="en-US" b="1" dirty="0" err="1" smtClean="0"/>
              <a:t>Dej</a:t>
            </a:r>
            <a:r>
              <a:rPr lang="en-US" b="1" dirty="0" smtClean="0"/>
              <a:t> – small town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916832"/>
            <a:ext cx="5904656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Roma situation in Romania</a:t>
            </a:r>
            <a:endParaRPr lang="ro-RO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75419"/>
            <a:ext cx="3816424" cy="7159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Roma in statistics </a:t>
            </a:r>
            <a:endParaRPr lang="ro-RO" sz="3200" b="1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59" y="533400"/>
            <a:ext cx="4573757" cy="280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143972" y="1128854"/>
            <a:ext cx="2971800" cy="2209800"/>
          </a:xfrm>
        </p:spPr>
        <p:txBody>
          <a:bodyPr>
            <a:normAutofit/>
          </a:bodyPr>
          <a:lstStyle/>
          <a:p>
            <a:r>
              <a:rPr lang="en-GB" sz="1200" b="0" dirty="0" smtClean="0">
                <a:solidFill>
                  <a:srgbClr val="002060"/>
                </a:solidFill>
              </a:rPr>
              <a:t>Census of Romanian Population and Households from 2011 </a:t>
            </a:r>
            <a:r>
              <a:rPr lang="ro-RO" sz="1200" b="0" dirty="0" smtClean="0">
                <a:solidFill>
                  <a:srgbClr val="002060"/>
                </a:solidFill>
              </a:rPr>
              <a:t>– (</a:t>
            </a:r>
            <a:r>
              <a:rPr lang="en-US" sz="1200" b="0" dirty="0" smtClean="0">
                <a:solidFill>
                  <a:srgbClr val="002060"/>
                </a:solidFill>
              </a:rPr>
              <a:t>621.600</a:t>
            </a:r>
            <a:r>
              <a:rPr lang="ro-RO" sz="1200" b="0" dirty="0" smtClean="0">
                <a:solidFill>
                  <a:srgbClr val="002060"/>
                </a:solidFill>
              </a:rPr>
              <a:t>) </a:t>
            </a:r>
            <a:r>
              <a:rPr lang="en-US" sz="1200" b="0" dirty="0" smtClean="0">
                <a:solidFill>
                  <a:srgbClr val="002060"/>
                </a:solidFill>
              </a:rPr>
              <a:t>3.</a:t>
            </a:r>
            <a:r>
              <a:rPr lang="ro-RO" sz="1200" b="0" dirty="0" smtClean="0">
                <a:solidFill>
                  <a:srgbClr val="002060"/>
                </a:solidFill>
              </a:rPr>
              <a:t>3</a:t>
            </a:r>
            <a:r>
              <a:rPr lang="en-US" sz="1200" b="0" dirty="0" smtClean="0">
                <a:solidFill>
                  <a:srgbClr val="002060"/>
                </a:solidFill>
              </a:rPr>
              <a:t>% Roma </a:t>
            </a:r>
            <a:endParaRPr lang="ro-RO" sz="1200" b="0" dirty="0" smtClean="0">
              <a:solidFill>
                <a:srgbClr val="002060"/>
              </a:solidFill>
            </a:endParaRPr>
          </a:p>
          <a:p>
            <a:r>
              <a:rPr lang="ro-RO" sz="1200" b="0" dirty="0" smtClean="0">
                <a:solidFill>
                  <a:srgbClr val="002060"/>
                </a:solidFill>
              </a:rPr>
              <a:t>Census 2002 - </a:t>
            </a:r>
            <a:r>
              <a:rPr lang="en-GB" sz="1200" b="0" dirty="0" smtClean="0">
                <a:solidFill>
                  <a:srgbClr val="002060"/>
                </a:solidFill>
              </a:rPr>
              <a:t>the Roma population </a:t>
            </a:r>
            <a:r>
              <a:rPr lang="ro-RO" sz="1200" b="0" dirty="0" smtClean="0">
                <a:solidFill>
                  <a:srgbClr val="002060"/>
                </a:solidFill>
              </a:rPr>
              <a:t>(</a:t>
            </a:r>
            <a:r>
              <a:rPr lang="en-GB" sz="1200" b="0" dirty="0" smtClean="0">
                <a:solidFill>
                  <a:srgbClr val="002060"/>
                </a:solidFill>
              </a:rPr>
              <a:t>535,140</a:t>
            </a:r>
            <a:r>
              <a:rPr lang="ro-RO" sz="1200" b="0" dirty="0" smtClean="0">
                <a:solidFill>
                  <a:srgbClr val="002060"/>
                </a:solidFill>
              </a:rPr>
              <a:t>) - </a:t>
            </a:r>
            <a:r>
              <a:rPr lang="en-GB" sz="1200" b="0" dirty="0" smtClean="0">
                <a:solidFill>
                  <a:srgbClr val="002060"/>
                </a:solidFill>
              </a:rPr>
              <a:t>2.46</a:t>
            </a:r>
            <a:r>
              <a:rPr lang="ro-RO" sz="1200" b="0" dirty="0" smtClean="0">
                <a:solidFill>
                  <a:srgbClr val="002060"/>
                </a:solidFill>
              </a:rPr>
              <a:t>%</a:t>
            </a:r>
          </a:p>
          <a:p>
            <a:r>
              <a:rPr lang="ro-RO" sz="1200" b="0" dirty="0" smtClean="0">
                <a:solidFill>
                  <a:srgbClr val="002060"/>
                </a:solidFill>
              </a:rPr>
              <a:t>Census </a:t>
            </a:r>
            <a:r>
              <a:rPr lang="en-GB" sz="1200" b="0" dirty="0" smtClean="0">
                <a:solidFill>
                  <a:srgbClr val="002060"/>
                </a:solidFill>
              </a:rPr>
              <a:t>1992</a:t>
            </a:r>
            <a:r>
              <a:rPr lang="ro-RO" sz="1200" b="0" dirty="0" smtClean="0">
                <a:solidFill>
                  <a:srgbClr val="002060"/>
                </a:solidFill>
              </a:rPr>
              <a:t> - </a:t>
            </a:r>
            <a:r>
              <a:rPr lang="en-GB" sz="1200" b="0" dirty="0" smtClean="0">
                <a:solidFill>
                  <a:srgbClr val="002060"/>
                </a:solidFill>
              </a:rPr>
              <a:t>401,087 Roma</a:t>
            </a:r>
            <a:r>
              <a:rPr lang="ro-RO" sz="1200" b="0" dirty="0" smtClean="0">
                <a:solidFill>
                  <a:srgbClr val="002060"/>
                </a:solidFill>
              </a:rPr>
              <a:t> - </a:t>
            </a:r>
            <a:r>
              <a:rPr lang="en-GB" sz="1200" b="0" dirty="0" smtClean="0">
                <a:solidFill>
                  <a:srgbClr val="002060"/>
                </a:solidFill>
              </a:rPr>
              <a:t>1.75</a:t>
            </a:r>
            <a:r>
              <a:rPr lang="ro-RO" sz="1200" b="0" dirty="0" smtClean="0">
                <a:solidFill>
                  <a:srgbClr val="002060"/>
                </a:solidFill>
              </a:rPr>
              <a:t>%</a:t>
            </a:r>
          </a:p>
          <a:p>
            <a:r>
              <a:rPr lang="en-GB" sz="1200" b="1" dirty="0" smtClean="0">
                <a:solidFill>
                  <a:srgbClr val="002060"/>
                </a:solidFill>
              </a:rPr>
              <a:t>unofficial Roma figure is around 6.7 per cent of the total population</a:t>
            </a:r>
            <a:r>
              <a:rPr lang="ro-RO" sz="1200" b="1" dirty="0" smtClean="0">
                <a:solidFill>
                  <a:srgbClr val="002060"/>
                </a:solidFill>
              </a:rPr>
              <a:t> </a:t>
            </a:r>
            <a:endParaRPr lang="ro-RO" sz="1200" b="0" dirty="0">
              <a:solidFill>
                <a:srgbClr val="00206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9656384"/>
              </p:ext>
            </p:extLst>
          </p:nvPr>
        </p:nvGraphicFramePr>
        <p:xfrm>
          <a:off x="2627784" y="3313503"/>
          <a:ext cx="6172200" cy="2635781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87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population</a:t>
                      </a:r>
                      <a:r>
                        <a:rPr lang="ro-RO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(mil.)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Rom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ro-RO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200" b="1" dirty="0" smtClean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Romani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ro-RO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%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Hungarian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%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Romi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%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78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1930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latin typeface="Calibri"/>
                          <a:ea typeface="Calibri"/>
                          <a:cs typeface="Times New Roman"/>
                        </a:rPr>
                        <a:t>14.28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242.656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77.9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10.0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>
                          <a:latin typeface="Calibri"/>
                          <a:ea typeface="Calibri"/>
                          <a:cs typeface="Times New Roman"/>
                        </a:rPr>
                        <a:t>1.7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78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1956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>
                          <a:latin typeface="Calibri"/>
                          <a:ea typeface="Calibri"/>
                          <a:cs typeface="Times New Roman"/>
                        </a:rPr>
                        <a:t>17.48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104.216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85.7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9.1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>
                          <a:latin typeface="Calibri"/>
                          <a:ea typeface="Calibri"/>
                          <a:cs typeface="Times New Roman"/>
                        </a:rPr>
                        <a:t>0.6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1966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>
                          <a:latin typeface="Calibri"/>
                          <a:ea typeface="Calibri"/>
                          <a:cs typeface="Times New Roman"/>
                        </a:rPr>
                        <a:t>19.1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64.197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87.7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8.5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>
                          <a:latin typeface="Calibri"/>
                          <a:ea typeface="Calibri"/>
                          <a:cs typeface="Times New Roman"/>
                        </a:rPr>
                        <a:t>0.3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78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1977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>
                          <a:latin typeface="Calibri"/>
                          <a:ea typeface="Calibri"/>
                          <a:cs typeface="Times New Roman"/>
                        </a:rPr>
                        <a:t>21.55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227.398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88.1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7.9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>
                          <a:latin typeface="Calibri"/>
                          <a:ea typeface="Calibri"/>
                          <a:cs typeface="Times New Roman"/>
                        </a:rPr>
                        <a:t>1.1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latin typeface="Calibri"/>
                          <a:ea typeface="Calibri"/>
                          <a:cs typeface="Times New Roman"/>
                        </a:rPr>
                        <a:t>22.81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401.087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89.5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7.1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latin typeface="Calibri"/>
                          <a:ea typeface="Calibri"/>
                          <a:cs typeface="Times New Roman"/>
                        </a:rPr>
                        <a:t>1.8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78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>
                          <a:latin typeface="Calibri"/>
                          <a:ea typeface="Calibri"/>
                          <a:cs typeface="Times New Roman"/>
                        </a:rPr>
                        <a:t>21.68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535.14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>
                          <a:latin typeface="Calibri"/>
                          <a:ea typeface="Calibri"/>
                          <a:cs typeface="Times New Roman"/>
                        </a:rPr>
                        <a:t>89.5 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0" dirty="0">
                          <a:latin typeface="Calibri"/>
                          <a:ea typeface="Calibri"/>
                          <a:cs typeface="Times New Roman"/>
                        </a:rPr>
                        <a:t>6.6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latin typeface="Calibri"/>
                          <a:ea typeface="Calibri"/>
                          <a:cs typeface="Times New Roman"/>
                        </a:rPr>
                        <a:t>2.5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latin typeface="Calibri"/>
                          <a:ea typeface="Calibri"/>
                          <a:cs typeface="Times New Roman"/>
                        </a:rPr>
                        <a:t>20.25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latin typeface="Calibri"/>
                          <a:ea typeface="Calibri"/>
                          <a:cs typeface="Times New Roman"/>
                        </a:rPr>
                        <a:t>619.000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latin typeface="Calibri"/>
                          <a:ea typeface="Calibri"/>
                          <a:cs typeface="Times New Roman"/>
                        </a:rPr>
                        <a:t>88.6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latin typeface="Calibri"/>
                          <a:ea typeface="Calibri"/>
                          <a:cs typeface="Times New Roman"/>
                        </a:rPr>
                        <a:t>6.5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4542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szag-romi-etnii-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120680" cy="472374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5616" y="175419"/>
            <a:ext cx="3816424" cy="7159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Roma in statistics </a:t>
            </a:r>
            <a:endParaRPr lang="ro-RO" sz="3200" b="1" dirty="0"/>
          </a:p>
        </p:txBody>
      </p:sp>
    </p:spTree>
    <p:extLst>
      <p:ext uri="{BB962C8B-B14F-4D97-AF65-F5344CB8AC3E}">
        <p14:creationId xmlns:p14="http://schemas.microsoft.com/office/powerpoint/2010/main" xmlns="" val="1220508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half of the Roma population in Romania is a young one </a:t>
            </a:r>
            <a:r>
              <a:rPr lang="en-US" sz="2000" dirty="0" smtClean="0"/>
              <a:t>– 253,231 Roma, meaning that 47,4% are  registered between 0-19 years old. 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One third of the Roma population is made up of children </a:t>
            </a:r>
            <a:r>
              <a:rPr lang="en-US" sz="2000" dirty="0" smtClean="0"/>
              <a:t>(0-14 years old), while the average age of the Roma is approximately twenty-four. </a:t>
            </a:r>
          </a:p>
          <a:p>
            <a:endParaRPr lang="en-US" sz="2000" dirty="0" smtClean="0"/>
          </a:p>
          <a:p>
            <a:r>
              <a:rPr lang="en-US" sz="2000" dirty="0" smtClean="0"/>
              <a:t>The life expectancy at birth calculated by some recent research, one of the most synthetic indicators describing the situation of a certain population, is showing a difference of </a:t>
            </a:r>
            <a:r>
              <a:rPr lang="en-US" sz="2000" b="1" dirty="0" smtClean="0">
                <a:solidFill>
                  <a:srgbClr val="C00000"/>
                </a:solidFill>
              </a:rPr>
              <a:t>16.4 years less life expectancy at birth for Roma</a:t>
            </a:r>
            <a:r>
              <a:rPr lang="en-US" sz="2000" dirty="0" smtClean="0"/>
              <a:t>, compared to the majority of population in Romania.  </a:t>
            </a:r>
            <a:endParaRPr lang="ro-RO" sz="2000" dirty="0" smtClean="0"/>
          </a:p>
          <a:p>
            <a:endParaRPr lang="ro-RO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15616" y="175419"/>
            <a:ext cx="3816424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Roma in statistics </a:t>
            </a:r>
            <a:endParaRPr lang="ro-RO" sz="3200" b="1" dirty="0"/>
          </a:p>
        </p:txBody>
      </p:sp>
    </p:spTree>
    <p:extLst>
      <p:ext uri="{BB962C8B-B14F-4D97-AF65-F5344CB8AC3E}">
        <p14:creationId xmlns:p14="http://schemas.microsoft.com/office/powerpoint/2010/main" xmlns="" val="361122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924944"/>
            <a:ext cx="7560840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Public Administration in Romania</a:t>
            </a:r>
            <a:endParaRPr lang="ro-RO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553200" cy="1249362"/>
          </a:xfrm>
        </p:spPr>
        <p:txBody>
          <a:bodyPr>
            <a:normAutofit/>
          </a:bodyPr>
          <a:lstStyle/>
          <a:p>
            <a:pPr algn="l"/>
            <a:r>
              <a:rPr lang="ro-RO" sz="2000" b="1" dirty="0" smtClean="0"/>
              <a:t>Age d</a:t>
            </a:r>
            <a:r>
              <a:rPr lang="en-US" sz="2000" b="1" dirty="0" err="1" smtClean="0"/>
              <a:t>istribution</a:t>
            </a:r>
            <a:r>
              <a:rPr lang="en-US" sz="2000" b="1" dirty="0" smtClean="0"/>
              <a:t> </a:t>
            </a:r>
            <a:r>
              <a:rPr lang="ro-RO" sz="2000" b="1" dirty="0" smtClean="0"/>
              <a:t>of Roma population compared to non-Roma population living in the same area </a:t>
            </a:r>
            <a:r>
              <a:rPr lang="en-US" sz="2000" b="1" dirty="0" smtClean="0"/>
              <a:t>(%)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749752" cy="405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5589240"/>
            <a:ext cx="6934200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Source: The Roma in Romania. From </a:t>
            </a:r>
            <a:r>
              <a:rPr lang="en-US" sz="1100" dirty="0"/>
              <a:t>Scapegoat to Development </a:t>
            </a:r>
            <a:r>
              <a:rPr lang="en-US" sz="1100" dirty="0" smtClean="0"/>
              <a:t>Engine, 2013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509936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5943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Composition of households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162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4664" y="5661248"/>
            <a:ext cx="5943600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Source: The Roma in Romania. From </a:t>
            </a:r>
            <a:r>
              <a:rPr lang="en-US" sz="1100" dirty="0"/>
              <a:t>Scapegoat to Development </a:t>
            </a:r>
            <a:r>
              <a:rPr lang="en-US" sz="1100" dirty="0" smtClean="0"/>
              <a:t>Engine, 2013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826177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096000" cy="1325562"/>
          </a:xfrm>
        </p:spPr>
        <p:txBody>
          <a:bodyPr>
            <a:normAutofit/>
          </a:bodyPr>
          <a:lstStyle/>
          <a:p>
            <a:r>
              <a:rPr lang="en-US" sz="2400" b="1" dirty="0"/>
              <a:t>Distribution of households by number of children (%)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694845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589240"/>
            <a:ext cx="5943600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Source: The Roma in Romania. From </a:t>
            </a:r>
            <a:r>
              <a:rPr lang="en-US" sz="1100" dirty="0"/>
              <a:t>Scapegoat to Development </a:t>
            </a:r>
            <a:r>
              <a:rPr lang="en-US" sz="1100" dirty="0" smtClean="0"/>
              <a:t>Engine, 2013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246214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1" dirty="0">
                <a:solidFill>
                  <a:srgbClr val="0033CC"/>
                </a:solidFill>
              </a:rPr>
              <a:t>Number of persons per room by family type and ethnicity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196752"/>
            <a:ext cx="7416824" cy="433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5589240"/>
            <a:ext cx="5943600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Source: The Roma in Romania. From </a:t>
            </a:r>
            <a:r>
              <a:rPr lang="en-US" sz="1100" dirty="0"/>
              <a:t>Scapegoat to Development </a:t>
            </a:r>
            <a:r>
              <a:rPr lang="en-US" sz="1100" dirty="0" smtClean="0"/>
              <a:t>Engine, 2013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22859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536" cy="778098"/>
          </a:xfrm>
        </p:spPr>
        <p:txBody>
          <a:bodyPr>
            <a:normAutofit/>
          </a:bodyPr>
          <a:lstStyle/>
          <a:p>
            <a:r>
              <a:rPr lang="en-US" sz="2800" b="1" dirty="0"/>
              <a:t>Access to utilities by ethnicity (%)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66054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5589240"/>
            <a:ext cx="5943600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Source: The Roma in Romania. From </a:t>
            </a:r>
            <a:r>
              <a:rPr lang="en-US" sz="1100" dirty="0"/>
              <a:t>Scapegoat to Development </a:t>
            </a:r>
            <a:r>
              <a:rPr lang="en-US" sz="1100" dirty="0" smtClean="0"/>
              <a:t>Engine, 2013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814480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24600" cy="1173162"/>
          </a:xfrm>
        </p:spPr>
        <p:txBody>
          <a:bodyPr>
            <a:normAutofit/>
          </a:bodyPr>
          <a:lstStyle/>
          <a:p>
            <a:r>
              <a:rPr lang="en-US" sz="2400" b="1" dirty="0"/>
              <a:t>Distribution of employment type by ethnicity (formal / informal)</a:t>
            </a:r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404" y="1384176"/>
            <a:ext cx="7050039" cy="41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5517232"/>
            <a:ext cx="5943600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Source: The Roma in Romania. From </a:t>
            </a:r>
            <a:r>
              <a:rPr lang="en-US" sz="1100" dirty="0"/>
              <a:t>Scapegoat to Development </a:t>
            </a:r>
            <a:r>
              <a:rPr lang="en-US" sz="1100" dirty="0" smtClean="0"/>
              <a:t>Engine, 2013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345633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096000" cy="1249362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0033CC"/>
                </a:solidFill>
              </a:rPr>
              <a:t>Distribution of the type of income by ethnicity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6452198" cy="404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60648" y="5589240"/>
            <a:ext cx="5943600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Source: The Roma in Romania. From </a:t>
            </a:r>
            <a:r>
              <a:rPr lang="en-US" sz="1100" dirty="0"/>
              <a:t>Scapegoat to Development </a:t>
            </a:r>
            <a:r>
              <a:rPr lang="en-US" sz="1100" dirty="0" smtClean="0"/>
              <a:t>Engine, 2013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112092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172200" cy="936104"/>
          </a:xfrm>
        </p:spPr>
        <p:txBody>
          <a:bodyPr>
            <a:noAutofit/>
          </a:bodyPr>
          <a:lstStyle/>
          <a:p>
            <a:r>
              <a:rPr lang="en-US" sz="2800" b="1" dirty="0"/>
              <a:t>Education level by ethnicity, comparison 1998-2012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5"/>
            <a:ext cx="8280920" cy="46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812184"/>
            <a:ext cx="5943600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Source: The Roma in Romania. From </a:t>
            </a:r>
            <a:r>
              <a:rPr lang="en-US" sz="1100" dirty="0"/>
              <a:t>Scapegoat to Development </a:t>
            </a:r>
            <a:r>
              <a:rPr lang="en-US" sz="1100" dirty="0" smtClean="0"/>
              <a:t>Engine, 2013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432219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943600" cy="1173162"/>
          </a:xfrm>
        </p:spPr>
        <p:txBody>
          <a:bodyPr>
            <a:noAutofit/>
          </a:bodyPr>
          <a:lstStyle/>
          <a:p>
            <a:r>
              <a:rPr lang="en-US" sz="2400" b="1" dirty="0"/>
              <a:t>Distribution of education level in the case of Roma by gender</a:t>
            </a:r>
            <a:endParaRPr lang="en-US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7520"/>
            <a:ext cx="84969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5733256"/>
            <a:ext cx="5943600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Source: The Roma in Romania. From </a:t>
            </a:r>
            <a:r>
              <a:rPr lang="en-US" sz="1100" dirty="0"/>
              <a:t>Scapegoat to Development </a:t>
            </a:r>
            <a:r>
              <a:rPr lang="en-US" sz="1100" dirty="0" smtClean="0"/>
              <a:t>Engine, 2013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498810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324600" cy="1096962"/>
          </a:xfrm>
        </p:spPr>
        <p:txBody>
          <a:bodyPr>
            <a:normAutofit/>
          </a:bodyPr>
          <a:lstStyle/>
          <a:p>
            <a:r>
              <a:rPr lang="en-US" sz="2800" b="1" dirty="0"/>
              <a:t>Age at first pregnancy by ethnicity</a:t>
            </a:r>
            <a:endParaRPr lang="en-US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7424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517232"/>
            <a:ext cx="5943600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Source: The Roma in Romania. From </a:t>
            </a:r>
            <a:r>
              <a:rPr lang="en-US" sz="1100" dirty="0"/>
              <a:t>Scapegoat to Development </a:t>
            </a:r>
            <a:r>
              <a:rPr lang="en-US" sz="1100" dirty="0" smtClean="0"/>
              <a:t>Engine, 2013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33025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86200" cy="494928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Public Authorities in Romania</a:t>
            </a:r>
            <a:endParaRPr lang="en-GB" sz="2400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Image result for harta administrativa romania 2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2148"/>
            <a:ext cx="7052336" cy="503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6989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172200" cy="1173162"/>
          </a:xfrm>
        </p:spPr>
        <p:txBody>
          <a:bodyPr>
            <a:normAutofit/>
          </a:bodyPr>
          <a:lstStyle/>
          <a:p>
            <a:r>
              <a:rPr lang="en-US" sz="3200" b="1" dirty="0"/>
              <a:t>Main reason for </a:t>
            </a:r>
            <a:r>
              <a:rPr lang="en-US" sz="3200" b="1" dirty="0" smtClean="0"/>
              <a:t>migration </a:t>
            </a:r>
            <a:r>
              <a:rPr lang="en-US" sz="3200" b="1" dirty="0"/>
              <a:t>by ethnicity</a:t>
            </a:r>
            <a:endParaRPr lang="en-US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1"/>
            <a:ext cx="79208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589240"/>
            <a:ext cx="5943600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Source: The Roma in Romania. From </a:t>
            </a:r>
            <a:r>
              <a:rPr lang="en-US" sz="1100" dirty="0"/>
              <a:t>Scapegoat to Development </a:t>
            </a:r>
            <a:r>
              <a:rPr lang="en-US" sz="1100" dirty="0" smtClean="0"/>
              <a:t>Engine, 2013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50160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Romania  development regions</a:t>
            </a:r>
            <a:endParaRPr lang="en-US" dirty="0"/>
          </a:p>
        </p:txBody>
      </p:sp>
      <p:pic>
        <p:nvPicPr>
          <p:cNvPr id="2050" name="Picture 2" descr="Image result for harta administrativa romania 2015 regiuni de dezvolt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66" y="1772816"/>
            <a:ext cx="4012086" cy="269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1484784"/>
            <a:ext cx="468051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Designed on the historical regions of Romania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First </a:t>
            </a:r>
            <a:r>
              <a:rPr lang="en-US" sz="1600" dirty="0"/>
              <a:t>created in 1998 - co-ordinate regional development of Romania during the pre-accession period to the EU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Development regions consist </a:t>
            </a:r>
            <a:r>
              <a:rPr lang="en-US" sz="1600" dirty="0"/>
              <a:t>of several counties </a:t>
            </a:r>
            <a:r>
              <a:rPr lang="en-US" sz="1600" dirty="0" smtClean="0"/>
              <a:t>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Correspond </a:t>
            </a:r>
            <a:r>
              <a:rPr lang="en-US" sz="1600" dirty="0"/>
              <a:t>to </a:t>
            </a:r>
            <a:r>
              <a:rPr lang="en-US" sz="1600" dirty="0">
                <a:hlinkClick r:id="rId3" tooltip="Nomenclature of Territorial Units for Statistics"/>
              </a:rPr>
              <a:t>NUTS </a:t>
            </a:r>
            <a:r>
              <a:rPr lang="en-US" sz="1600" dirty="0" smtClean="0">
                <a:hlinkClick r:id="rId3" tooltip="Nomenclature of Territorial Units for Statistics"/>
              </a:rPr>
              <a:t>II</a:t>
            </a:r>
            <a:r>
              <a:rPr lang="en-US" sz="1600" dirty="0" smtClean="0"/>
              <a:t> (</a:t>
            </a:r>
            <a:r>
              <a:rPr lang="en-US" sz="1600" dirty="0"/>
              <a:t>Nomenclature of Territorial Units for Statistics</a:t>
            </a:r>
            <a:r>
              <a:rPr lang="en-US" sz="1600" dirty="0" smtClean="0"/>
              <a:t>) level </a:t>
            </a:r>
            <a:r>
              <a:rPr lang="en-US" sz="1600" dirty="0"/>
              <a:t>divisions in European Union member </a:t>
            </a:r>
            <a:r>
              <a:rPr lang="en-US" sz="1600" dirty="0" smtClean="0"/>
              <a:t>states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They do </a:t>
            </a:r>
            <a:r>
              <a:rPr lang="en-US" sz="1600" dirty="0"/>
              <a:t>not have an administrative status and do not have a legislative or executive council or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29701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06613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Romania </a:t>
            </a:r>
            <a:r>
              <a:rPr lang="ro-RO" dirty="0" smtClean="0"/>
              <a:t>– </a:t>
            </a:r>
            <a:r>
              <a:rPr lang="en-US" dirty="0" smtClean="0"/>
              <a:t>administrative </a:t>
            </a:r>
            <a:r>
              <a:rPr lang="ro-RO" dirty="0" smtClean="0"/>
              <a:t>organization</a:t>
            </a:r>
            <a:endParaRPr lang="ro-RO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115616" y="1196752"/>
          <a:ext cx="74888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and Local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41 </a:t>
            </a:r>
            <a:r>
              <a:rPr lang="en-US" dirty="0"/>
              <a:t>counties and one municipality which are assigned </a:t>
            </a:r>
            <a:r>
              <a:rPr lang="en-US" dirty="0" smtClean="0"/>
              <a:t>as NUTS III level</a:t>
            </a:r>
          </a:p>
          <a:p>
            <a:r>
              <a:rPr lang="en-US" dirty="0" smtClean="0"/>
              <a:t>one </a:t>
            </a:r>
            <a:r>
              <a:rPr lang="en-US" dirty="0"/>
              <a:t>city with special status </a:t>
            </a:r>
            <a:r>
              <a:rPr lang="en-US" dirty="0" smtClean="0"/>
              <a:t>Bucharest - the </a:t>
            </a:r>
            <a:r>
              <a:rPr lang="en-US" dirty="0"/>
              <a:t>national </a:t>
            </a:r>
            <a:r>
              <a:rPr lang="en-US" dirty="0" smtClean="0"/>
              <a:t>capital city, with 6 Sectors each with its administration</a:t>
            </a:r>
            <a:endParaRPr lang="en-US" dirty="0"/>
          </a:p>
          <a:p>
            <a:r>
              <a:rPr lang="en-US" dirty="0" smtClean="0"/>
              <a:t>Romania </a:t>
            </a:r>
            <a:r>
              <a:rPr lang="en-US" dirty="0"/>
              <a:t>has no NUTS-4 </a:t>
            </a:r>
            <a:r>
              <a:rPr lang="en-US" dirty="0" smtClean="0"/>
              <a:t>units</a:t>
            </a:r>
          </a:p>
          <a:p>
            <a:r>
              <a:rPr lang="en-US" dirty="0"/>
              <a:t>C</a:t>
            </a:r>
            <a:r>
              <a:rPr lang="en-US" dirty="0" smtClean="0"/>
              <a:t>ounties composed </a:t>
            </a:r>
            <a:r>
              <a:rPr lang="en-US" dirty="0"/>
              <a:t>directly of </a:t>
            </a:r>
            <a:r>
              <a:rPr lang="en-US" dirty="0" smtClean="0"/>
              <a:t>cities, municipalities, communes.</a:t>
            </a:r>
          </a:p>
          <a:p>
            <a:r>
              <a:rPr lang="en-US" dirty="0" smtClean="0"/>
              <a:t>103</a:t>
            </a:r>
            <a:r>
              <a:rPr lang="en-US" dirty="0"/>
              <a:t> </a:t>
            </a:r>
            <a:r>
              <a:rPr lang="en-US" dirty="0">
                <a:hlinkClick r:id="rId2" tooltip="Municipiu"/>
              </a:rPr>
              <a:t>municipalities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en-US" dirty="0" err="1" smtClean="0"/>
              <a:t>municipiu</a:t>
            </a:r>
            <a:r>
              <a:rPr lang="en-US" dirty="0" smtClean="0"/>
              <a:t> – larger town, no other administrative power) </a:t>
            </a:r>
          </a:p>
          <a:p>
            <a:r>
              <a:rPr lang="en-US" dirty="0" smtClean="0"/>
              <a:t>217 </a:t>
            </a:r>
            <a:r>
              <a:rPr lang="en-US" dirty="0"/>
              <a:t>other </a:t>
            </a:r>
            <a:r>
              <a:rPr lang="en-US" dirty="0" smtClean="0"/>
              <a:t>urban cities </a:t>
            </a:r>
          </a:p>
          <a:p>
            <a:r>
              <a:rPr lang="en-US" dirty="0" smtClean="0"/>
              <a:t>2856 communes, rural areas, containing  </a:t>
            </a:r>
            <a:r>
              <a:rPr lang="en-US" dirty="0"/>
              <a:t>12,955 villages which have no administration of their own</a:t>
            </a:r>
            <a:endParaRPr lang="en-US" dirty="0" smtClean="0"/>
          </a:p>
          <a:p>
            <a:r>
              <a:rPr lang="en-US" dirty="0" smtClean="0"/>
              <a:t>Below </a:t>
            </a:r>
            <a:r>
              <a:rPr lang="en-US" dirty="0"/>
              <a:t>communal or town level, there are no further formal administrative </a:t>
            </a:r>
            <a:r>
              <a:rPr lang="en-US" dirty="0" smtClean="0"/>
              <a:t>subdivisions</a:t>
            </a:r>
          </a:p>
        </p:txBody>
      </p:sp>
    </p:spTree>
    <p:extLst>
      <p:ext uri="{BB962C8B-B14F-4D97-AF65-F5344CB8AC3E}">
        <p14:creationId xmlns:p14="http://schemas.microsoft.com/office/powerpoint/2010/main" xmlns="" val="85285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power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Legislative – Parliament (Deputy Chamber and Senate)</a:t>
            </a:r>
          </a:p>
          <a:p>
            <a:r>
              <a:rPr lang="ro-RO" dirty="0" smtClean="0"/>
              <a:t>E</a:t>
            </a:r>
            <a:r>
              <a:rPr lang="en-US" dirty="0" err="1" smtClean="0"/>
              <a:t>xecutive</a:t>
            </a:r>
            <a:r>
              <a:rPr lang="ro-RO" dirty="0" smtClean="0"/>
              <a:t> – Governm</a:t>
            </a:r>
            <a:r>
              <a:rPr lang="en-US" dirty="0" err="1" smtClean="0"/>
              <a:t>ent</a:t>
            </a:r>
            <a:endParaRPr lang="ro-RO" dirty="0" smtClean="0"/>
          </a:p>
          <a:p>
            <a:r>
              <a:rPr lang="ro-RO" dirty="0" smtClean="0"/>
              <a:t>Ju</a:t>
            </a:r>
            <a:r>
              <a:rPr lang="en-US" dirty="0" err="1" smtClean="0"/>
              <a:t>dicial</a:t>
            </a:r>
            <a:r>
              <a:rPr lang="ro-RO" dirty="0" smtClean="0"/>
              <a:t> – court system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9527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Authorities of Public 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C00000"/>
                </a:solidFill>
              </a:rPr>
              <a:t>state public authorities </a:t>
            </a:r>
            <a:r>
              <a:rPr lang="en-US" dirty="0" smtClean="0"/>
              <a:t>are:</a:t>
            </a:r>
            <a:endParaRPr lang="ro-RO" dirty="0" smtClean="0"/>
          </a:p>
          <a:p>
            <a:pPr lvl="0"/>
            <a:r>
              <a:rPr lang="en-US" dirty="0" smtClean="0"/>
              <a:t>The Government;</a:t>
            </a:r>
            <a:endParaRPr lang="ro-RO" dirty="0" smtClean="0"/>
          </a:p>
          <a:p>
            <a:pPr lvl="0"/>
            <a:r>
              <a:rPr lang="en-US" dirty="0" smtClean="0"/>
              <a:t>The specialized administration: </a:t>
            </a:r>
            <a:endParaRPr lang="ro-RO" dirty="0" smtClean="0"/>
          </a:p>
          <a:p>
            <a:pPr lvl="1"/>
            <a:r>
              <a:rPr lang="en-US" dirty="0" smtClean="0"/>
              <a:t>Ministries</a:t>
            </a:r>
            <a:endParaRPr lang="ro-RO" dirty="0" smtClean="0"/>
          </a:p>
          <a:p>
            <a:pPr lvl="1"/>
            <a:r>
              <a:rPr lang="en-US" dirty="0" smtClean="0"/>
              <a:t>autonomous administrative authorities</a:t>
            </a:r>
            <a:endParaRPr lang="ro-RO" dirty="0" smtClean="0"/>
          </a:p>
          <a:p>
            <a:pPr lvl="1"/>
            <a:r>
              <a:rPr lang="en-US" b="1" dirty="0" err="1" smtClean="0">
                <a:solidFill>
                  <a:srgbClr val="C00000"/>
                </a:solidFill>
              </a:rPr>
              <a:t>deconcentrated</a:t>
            </a:r>
            <a:r>
              <a:rPr lang="en-US" b="1" dirty="0" smtClean="0">
                <a:solidFill>
                  <a:srgbClr val="C00000"/>
                </a:solidFill>
              </a:rPr>
              <a:t> public services</a:t>
            </a:r>
            <a:r>
              <a:rPr lang="en-US" dirty="0" smtClean="0"/>
              <a:t>;</a:t>
            </a:r>
            <a:endParaRPr lang="ro-RO" dirty="0" smtClean="0"/>
          </a:p>
          <a:p>
            <a:pPr lvl="0"/>
            <a:r>
              <a:rPr lang="en-US" dirty="0" smtClean="0"/>
              <a:t>The Prefect.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C00000"/>
                </a:solidFill>
              </a:rPr>
              <a:t>local public authorities </a:t>
            </a:r>
            <a:r>
              <a:rPr lang="en-US" dirty="0" smtClean="0"/>
              <a:t>are:</a:t>
            </a:r>
            <a:endParaRPr lang="ro-RO" dirty="0" smtClean="0"/>
          </a:p>
          <a:p>
            <a:pPr lvl="0"/>
            <a:r>
              <a:rPr lang="en-US" dirty="0" smtClean="0"/>
              <a:t>The County Council;</a:t>
            </a:r>
            <a:endParaRPr lang="ro-RO" dirty="0" smtClean="0"/>
          </a:p>
          <a:p>
            <a:pPr lvl="0"/>
            <a:r>
              <a:rPr lang="en-US" dirty="0" smtClean="0"/>
              <a:t>The Local council;</a:t>
            </a:r>
            <a:endParaRPr lang="ro-RO" dirty="0" smtClean="0"/>
          </a:p>
          <a:p>
            <a:pPr lvl="0"/>
            <a:r>
              <a:rPr lang="en-US" dirty="0" smtClean="0"/>
              <a:t>The Mayor;</a:t>
            </a:r>
            <a:endParaRPr lang="ro-RO" dirty="0" smtClean="0"/>
          </a:p>
          <a:p>
            <a:pPr lvl="0"/>
            <a:r>
              <a:rPr lang="en-US" dirty="0" smtClean="0"/>
              <a:t>Local public services</a:t>
            </a: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xmlns="" val="387706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Prefect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prefect is a </a:t>
            </a:r>
            <a:r>
              <a:rPr lang="en-US" b="1" dirty="0" smtClean="0">
                <a:solidFill>
                  <a:srgbClr val="C00000"/>
                </a:solidFill>
              </a:rPr>
              <a:t>representative of the state</a:t>
            </a:r>
            <a:r>
              <a:rPr lang="en-US" dirty="0" smtClean="0"/>
              <a:t>, namely the executive office which serves to watch over law enforcement by local government authorities. </a:t>
            </a:r>
            <a:endParaRPr lang="ro-RO" dirty="0" smtClean="0"/>
          </a:p>
          <a:p>
            <a:r>
              <a:rPr lang="en-US" dirty="0" smtClean="0"/>
              <a:t>Since 1 January 2006 the prefect is part of senior civil servants</a:t>
            </a:r>
            <a:endParaRPr lang="ro-RO" dirty="0" smtClean="0"/>
          </a:p>
          <a:p>
            <a:r>
              <a:rPr lang="ro-RO" dirty="0" smtClean="0"/>
              <a:t>L</a:t>
            </a:r>
            <a:r>
              <a:rPr lang="en-US" dirty="0" err="1" smtClean="0"/>
              <a:t>eads</a:t>
            </a:r>
            <a:r>
              <a:rPr lang="en-US" dirty="0" smtClean="0"/>
              <a:t> </a:t>
            </a:r>
            <a:r>
              <a:rPr lang="en-US" dirty="0" err="1" smtClean="0"/>
              <a:t>deconcentrated</a:t>
            </a:r>
            <a:r>
              <a:rPr lang="en-US" dirty="0" smtClean="0"/>
              <a:t> public </a:t>
            </a:r>
            <a:r>
              <a:rPr lang="en-US" dirty="0" smtClean="0"/>
              <a:t>services of ministries and other central government bodies and administrative units.</a:t>
            </a:r>
            <a:endParaRPr lang="ro-RO" dirty="0" smtClean="0"/>
          </a:p>
          <a:p>
            <a:r>
              <a:rPr lang="ro-RO" dirty="0" smtClean="0"/>
              <a:t>Verification of </a:t>
            </a:r>
            <a:r>
              <a:rPr lang="en-US" dirty="0" smtClean="0"/>
              <a:t>the legality of administrative acts of local or county </a:t>
            </a:r>
            <a:r>
              <a:rPr lang="en-US" dirty="0" smtClean="0"/>
              <a:t>authorities, </a:t>
            </a:r>
            <a:r>
              <a:rPr lang="en-US" dirty="0" smtClean="0"/>
              <a:t>in the administrative court, these measures if deemed unlawful, excluding acts of management. The challenged act is suspended by law.</a:t>
            </a:r>
            <a:endParaRPr lang="ro-RO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1086</Words>
  <Application>Microsoft Office PowerPoint</Application>
  <PresentationFormat>On-screen Show (4:3)</PresentationFormat>
  <Paragraphs>185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Better understanding the administrative  culture in countries of origin ROMANIA</vt:lpstr>
      <vt:lpstr>Slide 2</vt:lpstr>
      <vt:lpstr>Public Authorities in Romania</vt:lpstr>
      <vt:lpstr>Romania  development regions</vt:lpstr>
      <vt:lpstr>Romania – administrative organization</vt:lpstr>
      <vt:lpstr>Regional and Local</vt:lpstr>
      <vt:lpstr>Political power structure</vt:lpstr>
      <vt:lpstr>Authorities of Public Administration </vt:lpstr>
      <vt:lpstr>The Prefect</vt:lpstr>
      <vt:lpstr>Deconcentrated public services</vt:lpstr>
      <vt:lpstr>The County Council</vt:lpstr>
      <vt:lpstr>The Local Council</vt:lpstr>
      <vt:lpstr>The Mayor</vt:lpstr>
      <vt:lpstr>Ex. Organizational Chart – Cluj Napoca</vt:lpstr>
      <vt:lpstr>Ex. Org. Chart – Dej – small town</vt:lpstr>
      <vt:lpstr>Slide 16</vt:lpstr>
      <vt:lpstr>Roma in statistics </vt:lpstr>
      <vt:lpstr>Roma in statistics </vt:lpstr>
      <vt:lpstr>Slide 19</vt:lpstr>
      <vt:lpstr>Age distribution of Roma population compared to non-Roma population living in the same area (%)</vt:lpstr>
      <vt:lpstr>Composition of households</vt:lpstr>
      <vt:lpstr>Distribution of households by number of children (%)</vt:lpstr>
      <vt:lpstr>Number of persons per room by family type and ethnicity</vt:lpstr>
      <vt:lpstr>Access to utilities by ethnicity (%)</vt:lpstr>
      <vt:lpstr>Distribution of employment type by ethnicity (formal / informal)</vt:lpstr>
      <vt:lpstr>Distribution of the type of income by ethnicity</vt:lpstr>
      <vt:lpstr>Education level by ethnicity, comparison 1998-2012</vt:lpstr>
      <vt:lpstr>Distribution of education level in the case of Roma by gender</vt:lpstr>
      <vt:lpstr>Age at first pregnancy by ethnicity</vt:lpstr>
      <vt:lpstr>Main reason for migration by ethnicity</vt:lpstr>
    </vt:vector>
  </TitlesOfParts>
  <Company>Council of Europe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GAILLARD Oana</dc:creator>
  <cp:lastModifiedBy>moisa.florin</cp:lastModifiedBy>
  <cp:revision>151</cp:revision>
  <dcterms:created xsi:type="dcterms:W3CDTF">2015-03-19T15:53:07Z</dcterms:created>
  <dcterms:modified xsi:type="dcterms:W3CDTF">2016-12-14T09:58:35Z</dcterms:modified>
</cp:coreProperties>
</file>