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89" r:id="rId4"/>
    <p:sldId id="261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80" r:id="rId16"/>
    <p:sldId id="278" r:id="rId17"/>
    <p:sldId id="275" r:id="rId18"/>
    <p:sldId id="281" r:id="rId19"/>
    <p:sldId id="277" r:id="rId20"/>
    <p:sldId id="272" r:id="rId21"/>
    <p:sldId id="283" r:id="rId22"/>
    <p:sldId id="282" r:id="rId23"/>
    <p:sldId id="274" r:id="rId24"/>
    <p:sldId id="273" r:id="rId25"/>
    <p:sldId id="267" r:id="rId26"/>
    <p:sldId id="287" r:id="rId27"/>
    <p:sldId id="288" r:id="rId28"/>
    <p:sldId id="284" r:id="rId29"/>
    <p:sldId id="285" r:id="rId30"/>
    <p:sldId id="286" r:id="rId3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ppe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ppe4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ppe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Bulgarians</c:v>
                </c:pt>
              </c:strCache>
            </c:strRef>
          </c:tx>
          <c:cat>
            <c:strRef>
              <c:f>Tabelle1!$A$3:$A$13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Sept. 2016</c:v>
                </c:pt>
              </c:strCache>
            </c:strRef>
          </c:cat>
          <c:val>
            <c:numRef>
              <c:f>Tabelle1!$B$3:$B$13</c:f>
              <c:numCache>
                <c:formatCode>#,##0</c:formatCode>
                <c:ptCount val="11"/>
                <c:pt idx="0">
                  <c:v>400</c:v>
                </c:pt>
                <c:pt idx="1">
                  <c:v>479</c:v>
                </c:pt>
                <c:pt idx="2">
                  <c:v>530</c:v>
                </c:pt>
                <c:pt idx="3">
                  <c:v>607</c:v>
                </c:pt>
                <c:pt idx="4">
                  <c:v>719</c:v>
                </c:pt>
                <c:pt idx="5">
                  <c:v>899</c:v>
                </c:pt>
                <c:pt idx="6">
                  <c:v>1108</c:v>
                </c:pt>
                <c:pt idx="7">
                  <c:v>1343</c:v>
                </c:pt>
                <c:pt idx="8">
                  <c:v>1563</c:v>
                </c:pt>
                <c:pt idx="9">
                  <c:v>1949</c:v>
                </c:pt>
                <c:pt idx="10">
                  <c:v>2151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Romans</c:v>
                </c:pt>
              </c:strCache>
            </c:strRef>
          </c:tx>
          <c:cat>
            <c:strRef>
              <c:f>Tabelle1!$A$3:$A$13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Sept. 2016</c:v>
                </c:pt>
              </c:strCache>
            </c:strRef>
          </c:cat>
          <c:val>
            <c:numRef>
              <c:f>Tabelle1!$C$3:$C$13</c:f>
              <c:numCache>
                <c:formatCode>#,##0</c:formatCode>
                <c:ptCount val="11"/>
                <c:pt idx="0">
                  <c:v>562</c:v>
                </c:pt>
                <c:pt idx="1">
                  <c:v>668</c:v>
                </c:pt>
                <c:pt idx="2">
                  <c:v>767</c:v>
                </c:pt>
                <c:pt idx="3">
                  <c:v>862</c:v>
                </c:pt>
                <c:pt idx="4">
                  <c:v>944</c:v>
                </c:pt>
                <c:pt idx="5">
                  <c:v>1117</c:v>
                </c:pt>
                <c:pt idx="6">
                  <c:v>1565</c:v>
                </c:pt>
                <c:pt idx="7">
                  <c:v>2035</c:v>
                </c:pt>
                <c:pt idx="8">
                  <c:v>2838</c:v>
                </c:pt>
                <c:pt idx="9">
                  <c:v>4038</c:v>
                </c:pt>
                <c:pt idx="10">
                  <c:v>4457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78752"/>
        <c:axId val="80780288"/>
      </c:lineChart>
      <c:catAx>
        <c:axId val="8077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80780288"/>
        <c:crosses val="autoZero"/>
        <c:auto val="1"/>
        <c:lblAlgn val="ctr"/>
        <c:lblOffset val="100"/>
        <c:noMultiLvlLbl val="0"/>
      </c:catAx>
      <c:valAx>
        <c:axId val="80780288"/>
        <c:scaling>
          <c:orientation val="minMax"/>
        </c:scaling>
        <c:delete val="0"/>
        <c:axPos val="l"/>
        <c:majorGridlines>
          <c:spPr>
            <a:ln w="19050"/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807787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28678443851288E-3"/>
          <c:y val="0"/>
          <c:w val="0.95396094006767673"/>
          <c:h val="1"/>
        </c:manualLayout>
      </c:layout>
      <c:pie3DChart>
        <c:varyColors val="1"/>
        <c:ser>
          <c:idx val="0"/>
          <c:order val="0"/>
          <c:explosion val="61"/>
          <c:dPt>
            <c:idx val="0"/>
            <c:bubble3D val="0"/>
            <c:explosion val="6"/>
          </c:dPt>
          <c:dPt>
            <c:idx val="1"/>
            <c:bubble3D val="0"/>
            <c:explosion val="30"/>
          </c:dPt>
          <c:dLbls>
            <c:dLbl>
              <c:idx val="0"/>
              <c:layout>
                <c:manualLayout>
                  <c:x val="-0.17675153415227027"/>
                  <c:y val="7.8889427430651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04519202638125"/>
                  <c:y val="-0.203135709667374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Tabelle1!$A$5:$A$6</c:f>
              <c:strCache>
                <c:ptCount val="2"/>
                <c:pt idx="0">
                  <c:v>Romanes</c:v>
                </c:pt>
                <c:pt idx="1">
                  <c:v>Other</c:v>
                </c:pt>
              </c:strCache>
            </c:strRef>
          </c:cat>
          <c:val>
            <c:numRef>
              <c:f>Tabelle1!$B$5:$B$6</c:f>
              <c:numCache>
                <c:formatCode>General</c:formatCode>
                <c:ptCount val="2"/>
                <c:pt idx="0">
                  <c:v>25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343409092867806"/>
          <c:y val="0.37275952359446901"/>
          <c:w val="0.13417501439506499"/>
          <c:h val="0.19158477262538331"/>
        </c:manualLayout>
      </c:layout>
      <c:overlay val="0"/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4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Tabelle1!$A$1:$A$2</c:f>
              <c:strCache>
                <c:ptCount val="2"/>
                <c:pt idx="0">
                  <c:v>Roma</c:v>
                </c:pt>
                <c:pt idx="1">
                  <c:v>Other</c:v>
                </c:pt>
              </c:strCache>
            </c:strRef>
          </c:cat>
          <c:val>
            <c:numRef>
              <c:f>Tabelle1!$B$1:$B$2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956902306642946"/>
          <c:y val="0.34284811653569153"/>
          <c:w val="0.12779274628586118"/>
          <c:h val="0.22018585831082862"/>
        </c:manualLayout>
      </c:layout>
      <c:overlay val="0"/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explosion val="13"/>
          </c:dPt>
          <c:dPt>
            <c:idx val="1"/>
            <c:bubble3D val="0"/>
            <c:explosion val="0"/>
          </c:dPt>
          <c:dLbls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Tabelle1!$A$2:$A$3</c:f>
              <c:strCache>
                <c:ptCount val="2"/>
                <c:pt idx="0">
                  <c:v>Roma</c:v>
                </c:pt>
                <c:pt idx="1">
                  <c:v>Other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818721541596442"/>
          <c:y val="0.37539674473630652"/>
          <c:w val="0.14903323186838069"/>
          <c:h val="0.19240153536765156"/>
        </c:manualLayout>
      </c:layout>
      <c:overlay val="0"/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1B67-3FF8-4E93-9D5D-CEBA111A03FC}" type="datetimeFigureOut">
              <a:rPr lang="de-DE" smtClean="0"/>
              <a:t>19.12.2016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1DF1-5733-4C29-9C25-BDCFC3EFCC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9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01DF1-5733-4C29-9C25-BDCFC3EFCCC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97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01DF1-5733-4C29-9C25-BDCFC3EFCCC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35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42988" y="836613"/>
            <a:ext cx="7632700" cy="540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79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0"/>
            <a:ext cx="467544" cy="685800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76672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152770" y="6504907"/>
            <a:ext cx="3024336" cy="2313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 smtClean="0"/>
              <a:t>ROMACT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conference</a:t>
            </a:r>
            <a:r>
              <a:rPr lang="de-DE" sz="900" baseline="0" dirty="0" smtClean="0"/>
              <a:t>, </a:t>
            </a:r>
            <a:r>
              <a:rPr lang="de-DE" sz="900" baseline="0" dirty="0" err="1" smtClean="0"/>
              <a:t>Munich</a:t>
            </a:r>
            <a:r>
              <a:rPr lang="de-DE" sz="900" baseline="0" dirty="0" smtClean="0"/>
              <a:t>, </a:t>
            </a:r>
            <a:r>
              <a:rPr lang="de-DE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15/16. </a:t>
            </a:r>
            <a:r>
              <a:rPr lang="de-DE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</a:t>
            </a:r>
            <a:r>
              <a:rPr lang="de-DE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</a:t>
            </a:r>
            <a:endParaRPr lang="de-DE" sz="9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3160"/>
            <a:ext cx="1475656" cy="474839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467544" y="44624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0" kern="1200" dirty="0" err="1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Municipality</a:t>
            </a:r>
            <a:r>
              <a:rPr lang="de-DE" sz="1600" b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de-DE" sz="1600" b="0" kern="1200" dirty="0" err="1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de-DE" sz="1600" b="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Essen: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How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to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create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trust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between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local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authorities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altLang="de-DE" sz="1600" b="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de-DE" altLang="de-DE" sz="1600" b="0" dirty="0" smtClean="0">
                <a:solidFill>
                  <a:schemeClr val="bg1"/>
                </a:solidFill>
                <a:latin typeface="+mj-lt"/>
              </a:rPr>
              <a:t> non-national Roma</a:t>
            </a:r>
          </a:p>
          <a:p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essen.de/media/wwwessende/bilder/aemter/ordner_0115/stadtbildstelle/aktuelle_stadtansichten_neu/102_Skyline_speziell_0900_0700_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4945"/>
            <a:ext cx="9375211" cy="59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Legende 2"/>
          <p:cNvSpPr/>
          <p:nvPr/>
        </p:nvSpPr>
        <p:spPr>
          <a:xfrm>
            <a:off x="683568" y="692696"/>
            <a:ext cx="3888432" cy="2736304"/>
          </a:xfrm>
          <a:prstGeom prst="wedgeEllipseCallout">
            <a:avLst>
              <a:gd name="adj1" fmla="val -50627"/>
              <a:gd name="adj2" fmla="val 859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e Legende 4"/>
          <p:cNvSpPr/>
          <p:nvPr/>
        </p:nvSpPr>
        <p:spPr>
          <a:xfrm rot="10800000">
            <a:off x="5076056" y="2852934"/>
            <a:ext cx="3888432" cy="2736305"/>
          </a:xfrm>
          <a:prstGeom prst="wedgeEllipseCallout">
            <a:avLst>
              <a:gd name="adj1" fmla="val -48425"/>
              <a:gd name="adj2" fmla="val -755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11660" y="1628800"/>
            <a:ext cx="25562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But </a:t>
            </a:r>
            <a:r>
              <a:rPr lang="en-US" sz="2000" b="1" i="1" dirty="0"/>
              <a:t>where are the Roma people?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724128" y="402103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We just didn't know.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9813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There is no data on </a:t>
            </a:r>
            <a:r>
              <a:rPr lang="en-US" b="1" dirty="0" smtClean="0"/>
              <a:t>ethnicity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887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There is no data on </a:t>
            </a:r>
            <a:r>
              <a:rPr lang="en-US" b="1" dirty="0" smtClean="0"/>
              <a:t>ethnicity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North Rhine-Westphalia an estimated </a:t>
            </a:r>
            <a:r>
              <a:rPr lang="en-US" sz="2000" dirty="0" smtClean="0"/>
              <a:t> 35,000 </a:t>
            </a:r>
            <a:r>
              <a:rPr lang="en-US" sz="2000" dirty="0"/>
              <a:t>German Sinti and Roma live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>This results in estimated for the city of Essen 1,200.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247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There is no data on </a:t>
            </a:r>
            <a:r>
              <a:rPr lang="en-US" b="1" dirty="0" smtClean="0"/>
              <a:t>ethnicity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North Rhine-Westphalia an estimated </a:t>
            </a:r>
            <a:r>
              <a:rPr lang="en-US" sz="2000" dirty="0" smtClean="0"/>
              <a:t> 35,000 </a:t>
            </a:r>
            <a:r>
              <a:rPr lang="en-US" sz="2000" dirty="0"/>
              <a:t>German Sinti and Roma live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>This results in estimated for the city of </a:t>
            </a:r>
            <a:r>
              <a:rPr lang="en-US" sz="2000" dirty="0" smtClean="0"/>
              <a:t>Essen about </a:t>
            </a:r>
            <a:r>
              <a:rPr lang="en-US" sz="2000" dirty="0"/>
              <a:t>1,200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estimates from the community itself that in Essen about 500 Roma from ex-Yugoslavia live.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584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There is no data on </a:t>
            </a:r>
            <a:r>
              <a:rPr lang="en-US" b="1" dirty="0" smtClean="0"/>
              <a:t>ethnicity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North Rhine-Westphalia an estimated </a:t>
            </a:r>
            <a:r>
              <a:rPr lang="en-US" sz="2000" dirty="0" smtClean="0"/>
              <a:t> 35,000 </a:t>
            </a:r>
            <a:r>
              <a:rPr lang="en-US" sz="2000" dirty="0"/>
              <a:t>German Sinti and Roma live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>This results in estimated for the city of </a:t>
            </a:r>
            <a:r>
              <a:rPr lang="en-US" sz="2000" dirty="0" smtClean="0"/>
              <a:t>Essen about </a:t>
            </a:r>
            <a:r>
              <a:rPr lang="en-US" sz="2000" dirty="0"/>
              <a:t>1,200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estimates from the community itself that in Essen about 500 Roma from ex-Yugoslavia live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No one perceives them because they are fully integrated.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2952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Legende 2"/>
          <p:cNvSpPr/>
          <p:nvPr/>
        </p:nvSpPr>
        <p:spPr>
          <a:xfrm>
            <a:off x="683568" y="692696"/>
            <a:ext cx="3888432" cy="2736304"/>
          </a:xfrm>
          <a:prstGeom prst="wedgeEllipseCallout">
            <a:avLst>
              <a:gd name="adj1" fmla="val -50627"/>
              <a:gd name="adj2" fmla="val 859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e Legende 4"/>
          <p:cNvSpPr/>
          <p:nvPr/>
        </p:nvSpPr>
        <p:spPr>
          <a:xfrm rot="10800000">
            <a:off x="5076056" y="2852934"/>
            <a:ext cx="3888432" cy="2736305"/>
          </a:xfrm>
          <a:prstGeom prst="wedgeEllipseCallout">
            <a:avLst>
              <a:gd name="adj1" fmla="val -48425"/>
              <a:gd name="adj2" fmla="val -755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87624" y="148478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And how many Roma from </a:t>
            </a:r>
            <a:r>
              <a:rPr lang="de-DE" sz="2000" b="1" i="1" dirty="0"/>
              <a:t>South-East Europe </a:t>
            </a:r>
            <a:r>
              <a:rPr lang="en-US" sz="2000" b="1" i="1" dirty="0" smtClean="0"/>
              <a:t>live </a:t>
            </a:r>
            <a:r>
              <a:rPr lang="en-US" sz="2000" b="1" i="1" dirty="0"/>
              <a:t>in Essen?</a:t>
            </a:r>
            <a:endParaRPr lang="de-DE" b="1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381409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We can </a:t>
            </a:r>
            <a:r>
              <a:rPr lang="en-US" sz="2000" b="1" i="1" dirty="0" smtClean="0"/>
              <a:t>only</a:t>
            </a:r>
          </a:p>
          <a:p>
            <a:r>
              <a:rPr lang="en-US" sz="2000" b="1" i="1" dirty="0" smtClean="0"/>
              <a:t>appreciate </a:t>
            </a:r>
            <a:r>
              <a:rPr lang="en-US" sz="2000" b="1" i="1" dirty="0"/>
              <a:t>that.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35894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83671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 </a:t>
            </a:r>
            <a:r>
              <a:rPr lang="de-DE" sz="2000" b="1" dirty="0" err="1"/>
              <a:t>clue</a:t>
            </a:r>
            <a:r>
              <a:rPr lang="de-DE" sz="2000" b="1" dirty="0"/>
              <a:t>: </a:t>
            </a:r>
            <a:endParaRPr lang="en-US" sz="2000" b="1" dirty="0"/>
          </a:p>
          <a:p>
            <a:r>
              <a:rPr lang="en-US" sz="2000" b="1" dirty="0" smtClean="0"/>
              <a:t>Consulting </a:t>
            </a:r>
            <a:r>
              <a:rPr lang="en-US" sz="2000" b="1" dirty="0"/>
              <a:t>for parents and children to enter school in Essen</a:t>
            </a:r>
            <a:endParaRPr lang="de-DE" sz="2000" b="1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629725"/>
              </p:ext>
            </p:extLst>
          </p:nvPr>
        </p:nvGraphicFramePr>
        <p:xfrm>
          <a:off x="1565647" y="1556792"/>
          <a:ext cx="6012706" cy="461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095836" y="178543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child</a:t>
            </a:r>
            <a:r>
              <a:rPr lang="de-DE" dirty="0" smtClean="0"/>
              <a:t> 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12967"/>
              </p:ext>
            </p:extLst>
          </p:nvPr>
        </p:nvGraphicFramePr>
        <p:xfrm>
          <a:off x="1466849" y="1202530"/>
          <a:ext cx="6921575" cy="525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55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Projects for </a:t>
            </a:r>
            <a:r>
              <a:rPr lang="en-US" b="1" dirty="0" smtClean="0"/>
              <a:t>migrants </a:t>
            </a:r>
            <a:r>
              <a:rPr lang="en-US" b="1" dirty="0"/>
              <a:t>from Bulgaria and Romania </a:t>
            </a:r>
            <a:r>
              <a:rPr lang="en-US" b="1" dirty="0" smtClean="0"/>
              <a:t>–</a:t>
            </a:r>
          </a:p>
          <a:p>
            <a:r>
              <a:rPr lang="en-US" b="1" dirty="0" smtClean="0"/>
              <a:t>not </a:t>
            </a:r>
            <a:r>
              <a:rPr lang="en-US" b="1" dirty="0"/>
              <a:t>specifically for </a:t>
            </a:r>
            <a:r>
              <a:rPr lang="en-US" b="1" dirty="0" smtClean="0"/>
              <a:t>Roma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First reflections in late summer 2013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107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Projects for </a:t>
            </a:r>
            <a:r>
              <a:rPr lang="en-US" b="1" dirty="0" smtClean="0"/>
              <a:t>migrants </a:t>
            </a:r>
            <a:r>
              <a:rPr lang="en-US" b="1" dirty="0"/>
              <a:t>from Bulgaria and Romania </a:t>
            </a:r>
            <a:r>
              <a:rPr lang="en-US" b="1" dirty="0" smtClean="0"/>
              <a:t>–</a:t>
            </a:r>
          </a:p>
          <a:p>
            <a:r>
              <a:rPr lang="en-US" b="1" dirty="0" smtClean="0"/>
              <a:t>not </a:t>
            </a:r>
            <a:r>
              <a:rPr lang="en-US" b="1" dirty="0"/>
              <a:t>specifically for </a:t>
            </a:r>
            <a:r>
              <a:rPr lang="en-US" b="1" dirty="0" smtClean="0"/>
              <a:t>Roma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First reflections in late summer 2013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48992" cy="51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Projects for </a:t>
            </a:r>
            <a:r>
              <a:rPr lang="en-US" b="1" dirty="0" smtClean="0"/>
              <a:t>migrants </a:t>
            </a:r>
            <a:r>
              <a:rPr lang="en-US" b="1" dirty="0"/>
              <a:t>from Bulgaria and Romania </a:t>
            </a:r>
            <a:r>
              <a:rPr lang="en-US" b="1" dirty="0" smtClean="0"/>
              <a:t>–</a:t>
            </a:r>
          </a:p>
          <a:p>
            <a:r>
              <a:rPr lang="en-US" b="1" dirty="0" smtClean="0"/>
              <a:t>not </a:t>
            </a:r>
            <a:r>
              <a:rPr lang="en-US" b="1" dirty="0"/>
              <a:t>specifically for </a:t>
            </a:r>
            <a:r>
              <a:rPr lang="en-US" b="1" dirty="0" smtClean="0"/>
              <a:t>Roma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First reflections in late summer 2013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Start 2014.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Since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/>
              <a:t>steadily</a:t>
            </a:r>
            <a:r>
              <a:rPr lang="de-DE" sz="2000" dirty="0"/>
              <a:t> </a:t>
            </a:r>
            <a:r>
              <a:rPr lang="de-DE" sz="2000" dirty="0" err="1" smtClean="0"/>
              <a:t>expanded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518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1600" y="836712"/>
            <a:ext cx="7632700" cy="5400675"/>
          </a:xfrm>
        </p:spPr>
        <p:txBody>
          <a:bodyPr/>
          <a:lstStyle/>
          <a:p>
            <a:r>
              <a:rPr lang="de-DE" b="1" dirty="0" smtClean="0"/>
              <a:t>Content</a:t>
            </a:r>
          </a:p>
          <a:p>
            <a:endParaRPr lang="de-DE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Framework </a:t>
            </a:r>
            <a:r>
              <a:rPr lang="de-DE" sz="2400" dirty="0" err="1" smtClean="0"/>
              <a:t>conditions</a:t>
            </a:r>
            <a:endParaRPr lang="de-D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Where </a:t>
            </a:r>
            <a:r>
              <a:rPr lang="en-US" sz="2400" dirty="0"/>
              <a:t>are the Roma people</a:t>
            </a:r>
            <a:r>
              <a:rPr lang="en-US" sz="24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Projects for migrants from Bulgaria and </a:t>
            </a:r>
            <a:r>
              <a:rPr lang="en-US" sz="2400" dirty="0" smtClean="0"/>
              <a:t>Romania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“The </a:t>
            </a:r>
            <a:r>
              <a:rPr lang="en-US" sz="2400" dirty="0"/>
              <a:t>children are the </a:t>
            </a:r>
            <a:r>
              <a:rPr lang="en-US" sz="2400" dirty="0" smtClean="0"/>
              <a:t>key”</a:t>
            </a: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40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cid:image002.png@01CF33BF.77030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13001"/>
            <a:ext cx="187220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18" y="3219450"/>
            <a:ext cx="9144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0" name="Picture 10" descr="Logo und Schriftzug: E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495138"/>
            <a:ext cx="21431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4846717" y="2701096"/>
            <a:ext cx="648072" cy="5183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2" name="Picture 12" descr="https://media.essen.de/media/wwwessende/bilder/aemter/ordner_0513/raa/dienststelle/mia_1/MAIS_NRW_Essen2010ContextThumbnailVariab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4455"/>
            <a:ext cx="21431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cid:image002.png@01CF33BF.77030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13001"/>
            <a:ext cx="187220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18" y="3219450"/>
            <a:ext cx="9144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0" name="Picture 10" descr="Logo und Schriftzug: E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495138"/>
            <a:ext cx="21431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4846717" y="2701096"/>
            <a:ext cx="648072" cy="5183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2" name="Picture 12" descr="https://media.essen.de/media/wwwessende/bilder/aemter/ordner_0513/raa/dienststelle/mia_1/MAIS_NRW_Essen2010ContextThumbnailVariab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4455"/>
            <a:ext cx="21431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899592" y="3757167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Numerous</a:t>
            </a:r>
            <a:r>
              <a:rPr lang="de-DE" sz="1600" b="1" dirty="0"/>
              <a:t> </a:t>
            </a:r>
            <a:r>
              <a:rPr lang="de-DE" sz="1600" b="1" dirty="0" err="1"/>
              <a:t>other</a:t>
            </a:r>
            <a:r>
              <a:rPr lang="de-DE" sz="1600" b="1" dirty="0"/>
              <a:t> </a:t>
            </a:r>
            <a:r>
              <a:rPr lang="de-DE" sz="1600" b="1" dirty="0" err="1"/>
              <a:t>network</a:t>
            </a:r>
            <a:r>
              <a:rPr lang="de-DE" sz="1600" b="1" dirty="0"/>
              <a:t> </a:t>
            </a:r>
            <a:r>
              <a:rPr lang="de-DE" sz="1600" b="1" dirty="0" err="1"/>
              <a:t>partners</a:t>
            </a:r>
            <a:r>
              <a:rPr lang="de-DE" sz="16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Church </a:t>
            </a:r>
            <a:r>
              <a:rPr lang="de-DE" sz="1600" dirty="0" err="1" smtClean="0"/>
              <a:t>communities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Other </a:t>
            </a:r>
            <a:r>
              <a:rPr lang="de-DE" sz="1600" dirty="0" err="1" smtClean="0"/>
              <a:t>welfare</a:t>
            </a:r>
            <a:r>
              <a:rPr lang="de-DE" sz="1600" dirty="0" smtClean="0"/>
              <a:t> </a:t>
            </a:r>
            <a:r>
              <a:rPr lang="de-DE" sz="1600" dirty="0" err="1" smtClean="0"/>
              <a:t>associations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/>
              <a:t>Voluntary</a:t>
            </a:r>
            <a:r>
              <a:rPr lang="de-DE" sz="1600" dirty="0" smtClean="0"/>
              <a:t> </a:t>
            </a:r>
            <a:r>
              <a:rPr lang="de-DE" sz="1600" dirty="0" err="1" smtClean="0"/>
              <a:t>working</a:t>
            </a:r>
            <a:r>
              <a:rPr lang="de-DE" sz="1600" dirty="0" smtClean="0"/>
              <a:t> </a:t>
            </a:r>
            <a:r>
              <a:rPr lang="de-DE" sz="1600" dirty="0" err="1"/>
              <a:t>doctors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Jobcenter, </a:t>
            </a:r>
            <a:r>
              <a:rPr lang="de-DE" sz="1600" dirty="0"/>
              <a:t>Youth </a:t>
            </a:r>
            <a:r>
              <a:rPr lang="de-DE" sz="1600" dirty="0" err="1" smtClean="0"/>
              <a:t>office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Regulatory</a:t>
            </a:r>
            <a:r>
              <a:rPr lang="de-DE" sz="1600" dirty="0"/>
              <a:t> </a:t>
            </a:r>
            <a:r>
              <a:rPr lang="de-DE" sz="1600" dirty="0" err="1" smtClean="0"/>
              <a:t>authorities</a:t>
            </a:r>
            <a:r>
              <a:rPr lang="de-DE" sz="1600" dirty="0" smtClean="0"/>
              <a:t>, 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District</a:t>
            </a:r>
            <a:r>
              <a:rPr lang="de-DE" sz="1600" dirty="0"/>
              <a:t> </a:t>
            </a:r>
            <a:r>
              <a:rPr lang="de-DE" sz="1600" dirty="0" err="1" smtClean="0"/>
              <a:t>conferences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…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972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cid:image002.png@01CF33BF.770303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13001"/>
            <a:ext cx="1872208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Logo bz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57" y="3152775"/>
            <a:ext cx="242887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18" y="3219450"/>
            <a:ext cx="9144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www.neue-arbeit-essen.de/fileadmin/_processed_/csm_Logo_MiO_f05eb1d8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8" y="4404027"/>
            <a:ext cx="2314260" cy="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diakoniewerk-essen.de/content/img/pagepictures/normal/56/Logo_WuB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09" y="4509120"/>
            <a:ext cx="2903016" cy="3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stCxn id="4" idx="2"/>
            <a:endCxn id="10242" idx="0"/>
          </p:cNvCxnSpPr>
          <p:nvPr/>
        </p:nvCxnSpPr>
        <p:spPr>
          <a:xfrm flipH="1">
            <a:off x="1636538" y="3705225"/>
            <a:ext cx="1065457" cy="698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824239" y="3705225"/>
            <a:ext cx="811657" cy="698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8" name="Picture 8" descr="Logo und Schriftzug: EH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4" y="5165095"/>
            <a:ext cx="2849895" cy="11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ogo und Schriftzug: ES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495138"/>
            <a:ext cx="21431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>
            <a:off x="4846717" y="2701096"/>
            <a:ext cx="648072" cy="5183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3491880" y="2701096"/>
            <a:ext cx="757307" cy="5183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2" name="Picture 12" descr="https://media.essen.de/media/wwwessende/bilder/aemter/ordner_0513/raa/dienststelle/mia_1/MAIS_NRW_Essen2010ContextThumbnailVariab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4455"/>
            <a:ext cx="21431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Logo und Schriftzug: BMAS Bundesministerium für Arbeit und Sozial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07" y="5373217"/>
            <a:ext cx="1863650" cy="83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83671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Mostly </a:t>
            </a:r>
            <a:r>
              <a:rPr lang="en-US" sz="2000" b="1" dirty="0" smtClean="0"/>
              <a:t>affirmative press reports in </a:t>
            </a:r>
            <a:r>
              <a:rPr lang="en-US" sz="2000" b="1" dirty="0"/>
              <a:t>Essen</a:t>
            </a:r>
            <a:endParaRPr lang="de-DE" sz="20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1" y="1556792"/>
            <a:ext cx="86521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8056"/>
            <a:ext cx="5544616" cy="59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249289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Mostly </a:t>
            </a:r>
            <a:r>
              <a:rPr lang="en-US" sz="2000" b="1" dirty="0">
                <a:solidFill>
                  <a:schemeClr val="bg1"/>
                </a:solidFill>
              </a:rPr>
              <a:t>affirmative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press </a:t>
            </a:r>
            <a:r>
              <a:rPr lang="en-US" sz="2000" b="1" dirty="0">
                <a:solidFill>
                  <a:schemeClr val="bg1"/>
                </a:solidFill>
              </a:rPr>
              <a:t>reports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chemeClr val="bg1"/>
                </a:solidFill>
              </a:rPr>
              <a:t>Essen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b="1" dirty="0"/>
              <a:t>Versatile approach to the target </a:t>
            </a:r>
            <a:r>
              <a:rPr lang="en-US" sz="3000" b="1" dirty="0" smtClean="0"/>
              <a:t>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“The </a:t>
            </a:r>
            <a:r>
              <a:rPr lang="en-US" sz="2000" b="1" dirty="0">
                <a:solidFill>
                  <a:srgbClr val="FF0000"/>
                </a:solidFill>
              </a:rPr>
              <a:t>children are the </a:t>
            </a:r>
            <a:r>
              <a:rPr lang="en-US" sz="2000" b="1" dirty="0" smtClean="0">
                <a:solidFill>
                  <a:srgbClr val="FF0000"/>
                </a:solidFill>
              </a:rPr>
              <a:t>key”</a:t>
            </a:r>
            <a:endParaRPr lang="de-DE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b="1" dirty="0"/>
              <a:t>Versatile approach to the target </a:t>
            </a:r>
            <a:r>
              <a:rPr lang="en-US" sz="3000" b="1" dirty="0" smtClean="0"/>
              <a:t>group: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children are the key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Social</a:t>
            </a:r>
            <a:r>
              <a:rPr lang="de-DE" sz="2000" dirty="0"/>
              <a:t> Coaches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err="1" smtClean="0"/>
              <a:t>Outreach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endParaRPr lang="de-DE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 err="1"/>
              <a:t>Advice</a:t>
            </a:r>
            <a:r>
              <a:rPr lang="de-DE" sz="1800" dirty="0"/>
              <a:t> at </a:t>
            </a:r>
            <a:r>
              <a:rPr lang="de-DE" sz="1800" dirty="0" err="1" smtClean="0"/>
              <a:t>home</a:t>
            </a:r>
            <a:endParaRPr lang="de-DE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800" dirty="0"/>
              <a:t>Help </a:t>
            </a:r>
            <a:r>
              <a:rPr lang="de-DE" sz="1800" dirty="0" err="1"/>
              <a:t>finding</a:t>
            </a:r>
            <a:r>
              <a:rPr lang="de-DE" sz="1800" dirty="0"/>
              <a:t> an </a:t>
            </a:r>
            <a:r>
              <a:rPr lang="de-DE" sz="1800" dirty="0" err="1"/>
              <a:t>apartment</a:t>
            </a:r>
            <a:endParaRPr lang="de-DE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16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Integrating</a:t>
            </a:r>
            <a:r>
              <a:rPr lang="de-DE" sz="2000" dirty="0" smtClean="0"/>
              <a:t> </a:t>
            </a:r>
            <a:r>
              <a:rPr lang="de-DE" sz="2000" dirty="0" err="1" smtClean="0"/>
              <a:t>agents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Low-</a:t>
            </a:r>
            <a:r>
              <a:rPr lang="de-DE" sz="2000" dirty="0" err="1"/>
              <a:t>threshold</a:t>
            </a:r>
            <a:r>
              <a:rPr lang="de-DE" sz="2000" dirty="0"/>
              <a:t> </a:t>
            </a:r>
            <a:r>
              <a:rPr lang="de-DE" sz="2000" dirty="0" err="1"/>
              <a:t>language</a:t>
            </a:r>
            <a:r>
              <a:rPr lang="de-DE" sz="2000" dirty="0"/>
              <a:t> </a:t>
            </a:r>
            <a:r>
              <a:rPr lang="de-DE" sz="2000" dirty="0" err="1" smtClean="0"/>
              <a:t>courses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Mediation </a:t>
            </a:r>
            <a:r>
              <a:rPr lang="en-US" sz="2000" dirty="0"/>
              <a:t>into the labor market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917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575315" cy="46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90872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Distribution of the Bulgarians and Romanians in the districts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3140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</a:t>
            </a:r>
            <a:r>
              <a:rPr lang="en-US" dirty="0" smtClean="0"/>
              <a:t>than 2.5 %</a:t>
            </a:r>
          </a:p>
          <a:p>
            <a:r>
              <a:rPr lang="en-US" dirty="0" smtClean="0"/>
              <a:t>of </a:t>
            </a:r>
            <a:r>
              <a:rPr lang="en-US" dirty="0"/>
              <a:t>the population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64108"/>
            <a:ext cx="585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19107" y="3802774"/>
            <a:ext cx="2952328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In </a:t>
            </a:r>
            <a:r>
              <a:rPr lang="de-DE" b="1" dirty="0" err="1" smtClean="0"/>
              <a:t>these</a:t>
            </a:r>
            <a:r>
              <a:rPr lang="de-DE" b="1" dirty="0" smtClean="0"/>
              <a:t> </a:t>
            </a:r>
            <a:r>
              <a:rPr lang="de-DE" b="1" dirty="0" err="1" smtClean="0"/>
              <a:t>districts</a:t>
            </a:r>
            <a:r>
              <a:rPr lang="de-DE" b="1" dirty="0" smtClean="0"/>
              <a:t> also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majority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Roma </a:t>
            </a:r>
            <a:r>
              <a:rPr lang="de-DE" b="1" dirty="0" err="1" smtClean="0"/>
              <a:t>from</a:t>
            </a:r>
            <a:r>
              <a:rPr lang="de-DE" b="1" dirty="0" smtClean="0"/>
              <a:t> South-Eastern Europe live.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414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Clues</a:t>
            </a:r>
            <a:r>
              <a:rPr lang="de-DE" sz="2000" b="1" dirty="0" smtClean="0"/>
              <a:t>:</a:t>
            </a:r>
          </a:p>
          <a:p>
            <a:r>
              <a:rPr lang="de-DE" sz="2000" b="1" dirty="0" err="1"/>
              <a:t>We</a:t>
            </a:r>
            <a:r>
              <a:rPr lang="de-DE" sz="2000" b="1" dirty="0"/>
              <a:t> </a:t>
            </a:r>
            <a:r>
              <a:rPr lang="de-DE" sz="2000" b="1" dirty="0" err="1"/>
              <a:t>have</a:t>
            </a:r>
            <a:r>
              <a:rPr lang="de-DE" sz="2000" b="1" dirty="0"/>
              <a:t> </a:t>
            </a:r>
            <a:r>
              <a:rPr lang="de-DE" sz="2000" b="1" dirty="0" err="1"/>
              <a:t>awakened</a:t>
            </a:r>
            <a:r>
              <a:rPr lang="de-DE" sz="2000" b="1" dirty="0"/>
              <a:t> </a:t>
            </a:r>
            <a:r>
              <a:rPr lang="de-DE" sz="2000" b="1" dirty="0" err="1"/>
              <a:t>confidence</a:t>
            </a:r>
            <a:endParaRPr lang="de-DE" sz="2000" b="1" dirty="0"/>
          </a:p>
        </p:txBody>
      </p:sp>
      <p:pic>
        <p:nvPicPr>
          <p:cNvPr id="4" name="Picture 2" descr="http://www.neue-arbeit-essen.de/fileadmin/_processed_/csm_Logo_MiO_f05eb1d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05249"/>
            <a:ext cx="2314260" cy="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781589"/>
              </p:ext>
            </p:extLst>
          </p:nvPr>
        </p:nvGraphicFramePr>
        <p:xfrm>
          <a:off x="1331640" y="2179095"/>
          <a:ext cx="6149677" cy="424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259632" y="2161743"/>
            <a:ext cx="636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Constantly growing proportion of Roma </a:t>
            </a:r>
            <a:r>
              <a:rPr lang="en-US" dirty="0" smtClean="0"/>
              <a:t>who take counsel</a:t>
            </a:r>
            <a:endParaRPr lang="en-US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5083"/>
              </p:ext>
            </p:extLst>
          </p:nvPr>
        </p:nvGraphicFramePr>
        <p:xfrm>
          <a:off x="1878262" y="2541773"/>
          <a:ext cx="5688631" cy="329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24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73216"/>
            <a:ext cx="9144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971600" y="76470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Clues</a:t>
            </a:r>
            <a:r>
              <a:rPr lang="de-DE" sz="2000" b="1" dirty="0" smtClean="0"/>
              <a:t>:</a:t>
            </a:r>
          </a:p>
          <a:p>
            <a:r>
              <a:rPr lang="de-DE" sz="2000" b="1" dirty="0" err="1"/>
              <a:t>We</a:t>
            </a:r>
            <a:r>
              <a:rPr lang="de-DE" sz="2000" b="1" dirty="0"/>
              <a:t> </a:t>
            </a:r>
            <a:r>
              <a:rPr lang="de-DE" sz="2000" b="1" dirty="0" err="1"/>
              <a:t>have</a:t>
            </a:r>
            <a:r>
              <a:rPr lang="de-DE" sz="2000" b="1" dirty="0"/>
              <a:t> </a:t>
            </a:r>
            <a:r>
              <a:rPr lang="de-DE" sz="2000" b="1" dirty="0" err="1"/>
              <a:t>awakened</a:t>
            </a:r>
            <a:r>
              <a:rPr lang="de-DE" sz="2000" b="1" dirty="0"/>
              <a:t> </a:t>
            </a:r>
            <a:r>
              <a:rPr lang="de-DE" sz="2000" b="1" dirty="0" err="1"/>
              <a:t>confidence</a:t>
            </a:r>
            <a:endParaRPr lang="de-DE" sz="2000" b="1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243978"/>
              </p:ext>
            </p:extLst>
          </p:nvPr>
        </p:nvGraphicFramePr>
        <p:xfrm>
          <a:off x="1702782" y="2175391"/>
          <a:ext cx="596265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187624" y="2195278"/>
            <a:ext cx="64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Constantly growing proportion of Roma </a:t>
            </a:r>
            <a:r>
              <a:rPr lang="en-US" dirty="0" smtClean="0"/>
              <a:t>who take counsel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/>
              <a:t>also </a:t>
            </a:r>
            <a:r>
              <a:rPr lang="de-DE" dirty="0" err="1" smtClean="0"/>
              <a:t>include</a:t>
            </a:r>
            <a:r>
              <a:rPr lang="de-DE" smtClean="0"/>
              <a:t>:</a:t>
            </a:r>
          </a:p>
          <a:p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Essen is the seat of 3 of the 30 DAX </a:t>
            </a:r>
            <a:r>
              <a:rPr lang="en-US" sz="2400" dirty="0" smtClean="0"/>
              <a:t>companies.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Around 80% of all jobs are in the tertiary sector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Measured on the Ruhr area average</a:t>
            </a:r>
            <a:r>
              <a:rPr lang="en-US" sz="24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comparatively </a:t>
            </a:r>
            <a:r>
              <a:rPr lang="en-US" sz="2400" dirty="0" smtClean="0"/>
              <a:t>high </a:t>
            </a:r>
            <a:r>
              <a:rPr lang="en-US" sz="2400" dirty="0"/>
              <a:t>cost of </a:t>
            </a:r>
            <a:r>
              <a:rPr lang="en-US" sz="2400" dirty="0" smtClean="0"/>
              <a:t>living,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omparatively </a:t>
            </a:r>
            <a:r>
              <a:rPr lang="en-US" sz="2400" dirty="0"/>
              <a:t>high costs for the housing </a:t>
            </a:r>
            <a:r>
              <a:rPr lang="en-US" sz="2400" dirty="0" smtClean="0"/>
              <a:t>rental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and consequently relatively few scrap real </a:t>
            </a:r>
            <a:r>
              <a:rPr lang="en-US" dirty="0" smtClean="0"/>
              <a:t>estates.</a:t>
            </a:r>
            <a:endParaRPr lang="en-US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5453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38058" y="90872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 for your </a:t>
            </a:r>
            <a:r>
              <a:rPr lang="en-US" sz="3200" b="1" dirty="0" smtClean="0"/>
              <a:t>attention.</a:t>
            </a:r>
            <a:endParaRPr lang="de-DE" sz="3200" b="1" dirty="0"/>
          </a:p>
        </p:txBody>
      </p:sp>
      <p:pic>
        <p:nvPicPr>
          <p:cNvPr id="14338" name="Picture 2" descr="C:\Users\b102123\Pictures\BlumenSchmetter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53" y="2060848"/>
            <a:ext cx="5311093" cy="39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6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0608"/>
            <a:ext cx="3922958" cy="585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83953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Migrants</a:t>
            </a:r>
            <a:r>
              <a:rPr lang="de-DE" sz="2000" b="1" dirty="0"/>
              <a:t> in Essen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22550" y="2132856"/>
            <a:ext cx="4141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Total </a:t>
            </a:r>
            <a:r>
              <a:rPr lang="de-DE" b="1" dirty="0" err="1" smtClean="0"/>
              <a:t>population</a:t>
            </a:r>
            <a:r>
              <a:rPr lang="de-DE" b="1" dirty="0" smtClean="0"/>
              <a:t>		588.875</a:t>
            </a:r>
            <a:r>
              <a:rPr lang="de-DE" dirty="0" smtClean="0"/>
              <a:t>	</a:t>
            </a:r>
          </a:p>
          <a:p>
            <a:endParaRPr lang="de-DE" dirty="0"/>
          </a:p>
          <a:p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:</a:t>
            </a:r>
          </a:p>
          <a:p>
            <a:r>
              <a:rPr lang="de-DE" dirty="0" smtClean="0"/>
              <a:t>Dual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non-Germans		144.755</a:t>
            </a:r>
          </a:p>
          <a:p>
            <a:endParaRPr lang="de-DE" dirty="0"/>
          </a:p>
          <a:p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from</a:t>
            </a:r>
            <a:r>
              <a:rPr lang="de-DE" dirty="0" smtClean="0"/>
              <a:t> EU countries	  48.959</a:t>
            </a:r>
          </a:p>
          <a:p>
            <a:endParaRPr lang="de-DE" dirty="0"/>
          </a:p>
          <a:p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:</a:t>
            </a:r>
          </a:p>
          <a:p>
            <a:r>
              <a:rPr lang="de-DE" dirty="0" err="1" smtClean="0"/>
              <a:t>Bulgarians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Romans	    6.608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1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594967"/>
              </p:ext>
            </p:extLst>
          </p:nvPr>
        </p:nvGraphicFramePr>
        <p:xfrm>
          <a:off x="1259632" y="1196752"/>
          <a:ext cx="7238182" cy="511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71600" y="62068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Development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Bulgarian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Romanian</a:t>
            </a:r>
            <a:r>
              <a:rPr lang="de-DE" sz="2000" b="1" dirty="0"/>
              <a:t> </a:t>
            </a:r>
            <a:r>
              <a:rPr lang="de-DE" sz="2000" b="1" dirty="0" err="1" smtClean="0"/>
              <a:t>population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figures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5555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7772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0181"/>
            <a:ext cx="3696370" cy="415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2218" y="82178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Essen </a:t>
            </a:r>
            <a:r>
              <a:rPr lang="de-DE" sz="2000" b="1" dirty="0" err="1"/>
              <a:t>is</a:t>
            </a:r>
            <a:r>
              <a:rPr lang="de-DE" sz="2000" b="1" dirty="0"/>
              <a:t> a </a:t>
            </a:r>
            <a:r>
              <a:rPr lang="de-DE" sz="2000" b="1" dirty="0" err="1"/>
              <a:t>socially</a:t>
            </a:r>
            <a:r>
              <a:rPr lang="de-DE" sz="2000" b="1" dirty="0"/>
              <a:t> </a:t>
            </a:r>
            <a:r>
              <a:rPr lang="de-DE" sz="2000" b="1" dirty="0" err="1" smtClean="0"/>
              <a:t>divided</a:t>
            </a:r>
            <a:r>
              <a:rPr lang="de-DE" sz="2000" b="1" dirty="0" smtClean="0"/>
              <a:t> </a:t>
            </a:r>
            <a:r>
              <a:rPr lang="de-DE" sz="2000" b="1" dirty="0" err="1"/>
              <a:t>city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3648" y="155853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Dual-state and non-Germans in the districts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28422" y="1558533"/>
            <a:ext cx="409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Dual-state and </a:t>
            </a:r>
            <a:r>
              <a:rPr lang="en-US" dirty="0"/>
              <a:t>non-Germans under 18 years of age in the districts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7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80088" y="83671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Essen </a:t>
            </a:r>
            <a:r>
              <a:rPr lang="de-DE" sz="2000" b="1" dirty="0" err="1"/>
              <a:t>is</a:t>
            </a:r>
            <a:r>
              <a:rPr lang="de-DE" sz="2000" b="1" dirty="0"/>
              <a:t> a </a:t>
            </a:r>
            <a:r>
              <a:rPr lang="de-DE" sz="2000" b="1" dirty="0" err="1"/>
              <a:t>socially</a:t>
            </a:r>
            <a:r>
              <a:rPr lang="de-DE" sz="2000" dirty="0"/>
              <a:t> </a:t>
            </a:r>
            <a:r>
              <a:rPr lang="de-DE" sz="2000" b="1" dirty="0" err="1" smtClean="0"/>
              <a:t>divided</a:t>
            </a:r>
            <a:r>
              <a:rPr lang="de-DE" sz="2000" b="1" dirty="0" smtClean="0"/>
              <a:t> </a:t>
            </a:r>
            <a:r>
              <a:rPr lang="de-DE" sz="2000" b="1" dirty="0" err="1"/>
              <a:t>city</a:t>
            </a:r>
            <a:endParaRPr lang="de-DE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2" y="1875521"/>
            <a:ext cx="3820443" cy="45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99" y="1875521"/>
            <a:ext cx="3868049" cy="45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74153" y="14834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 smtClean="0"/>
              <a:t>welfare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64088" y="1344967"/>
            <a:ext cx="283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Persons under 18 years of age with social welfare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0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40" y="1772816"/>
            <a:ext cx="3528392" cy="45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71600" y="90872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Distribution of the Bulgarians and Romanians in the districts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220072" y="26369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1% of the population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5148064" y="3933056"/>
            <a:ext cx="35629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220072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than 1% of the population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1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575315" cy="46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71600" y="90872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Distribution of the Bulgarians and Romanians in the districts</a:t>
            </a: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92080" y="3140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</a:t>
            </a:r>
            <a:r>
              <a:rPr lang="en-US" dirty="0" smtClean="0"/>
              <a:t>than 2.5 %</a:t>
            </a:r>
          </a:p>
          <a:p>
            <a:r>
              <a:rPr lang="en-US" dirty="0" smtClean="0"/>
              <a:t>of </a:t>
            </a:r>
            <a:r>
              <a:rPr lang="en-US" dirty="0"/>
              <a:t>the population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64108"/>
            <a:ext cx="585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Bildschirmpräsentation (4:3)</PresentationFormat>
  <Paragraphs>109</Paragraphs>
  <Slides>30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2016-12-14T13:54:03Z</dcterms:created>
  <dcterms:modified xsi:type="dcterms:W3CDTF">2016-12-19T16:39:27Z</dcterms:modified>
</cp:coreProperties>
</file>