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71" r:id="rId3"/>
    <p:sldId id="273" r:id="rId4"/>
    <p:sldId id="297" r:id="rId5"/>
    <p:sldId id="278" r:id="rId6"/>
    <p:sldId id="279" r:id="rId7"/>
    <p:sldId id="281" r:id="rId8"/>
    <p:sldId id="283" r:id="rId9"/>
    <p:sldId id="295" r:id="rId10"/>
    <p:sldId id="286" r:id="rId11"/>
    <p:sldId id="296" r:id="rId12"/>
    <p:sldId id="300" r:id="rId13"/>
    <p:sldId id="301" r:id="rId14"/>
    <p:sldId id="302" r:id="rId15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400" b="1" dirty="0" smtClean="0">
                <a:latin typeface="Frutiger 45 Light" pitchFamily="2" charset="0"/>
              </a:rPr>
              <a:t>Distribution in </a:t>
            </a:r>
            <a:r>
              <a:rPr lang="en-US" sz="1400" b="1" dirty="0" smtClean="0">
                <a:latin typeface="Frutiger 45 Light" pitchFamily="2" charset="0"/>
              </a:rPr>
              <a:t>urban districts </a:t>
            </a:r>
            <a:endParaRPr lang="en-US" sz="1400" b="1" dirty="0" smtClean="0">
              <a:latin typeface="Frutiger 45 Light" pitchFamily="2" charset="0"/>
            </a:endParaRPr>
          </a:p>
          <a:p>
            <a:pPr>
              <a:defRPr sz="1600"/>
            </a:pPr>
            <a:r>
              <a:rPr lang="en-US" sz="1400" b="1" dirty="0" smtClean="0">
                <a:latin typeface="Frutiger 45 Light" pitchFamily="2" charset="0"/>
              </a:rPr>
              <a:t>effective</a:t>
            </a:r>
            <a:r>
              <a:rPr lang="en-US" sz="1400" b="1" baseline="0" dirty="0" smtClean="0">
                <a:latin typeface="Frutiger 45 Light" pitchFamily="2" charset="0"/>
              </a:rPr>
              <a:t> date</a:t>
            </a:r>
            <a:r>
              <a:rPr lang="en-US" sz="1400" b="1" dirty="0" smtClean="0">
                <a:latin typeface="Frutiger 45 Light" pitchFamily="2" charset="0"/>
              </a:rPr>
              <a:t>: 01.06.2016</a:t>
            </a:r>
            <a:endParaRPr lang="en-US" sz="1400" b="1" dirty="0">
              <a:latin typeface="Frutiger 45 Light" pitchFamily="2" charset="0"/>
            </a:endParaRPr>
          </a:p>
        </c:rich>
      </c:tx>
      <c:layout>
        <c:manualLayout>
          <c:xMode val="edge"/>
          <c:yMode val="edge"/>
          <c:x val="1.1335361959502632E-2"/>
          <c:y val="2.1197071235610405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Verteilung nach Stadtbezirken</c:v>
                </c:pt>
              </c:strCache>
            </c:strRef>
          </c:tx>
          <c:dPt>
            <c:idx val="0"/>
            <c:bubble3D val="0"/>
            <c:spPr>
              <a:solidFill>
                <a:srgbClr val="FF3399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BAE1F4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chemeClr val="tx1"/>
              </a:solidFill>
            </c:spPr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0.2376896794724899"/>
                  <c:y val="0.1066492100054589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111911781030835"/>
                  <c:y val="-0.13287302740046594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880362339512872"/>
                  <c:y val="-5.0660172822643249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Mitte</a:t>
                    </a:r>
                    <a:r>
                      <a:rPr lang="en-US" dirty="0" smtClean="0"/>
                      <a:t>/</a:t>
                    </a:r>
                  </a:p>
                  <a:p>
                    <a:r>
                      <a:rPr lang="en-US" dirty="0" err="1" smtClean="0"/>
                      <a:t>Hochfeld</a:t>
                    </a:r>
                    <a:r>
                      <a:rPr lang="en-US" dirty="0"/>
                      <a:t>
33%</a:t>
                    </a:r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Tabelle1!$A$2:$A$8</c:f>
              <c:strCache>
                <c:ptCount val="7"/>
                <c:pt idx="0">
                  <c:v>Hamborn / Marxloh</c:v>
                </c:pt>
                <c:pt idx="1">
                  <c:v>Meiderich</c:v>
                </c:pt>
                <c:pt idx="2">
                  <c:v>Mitte/Hochfeld</c:v>
                </c:pt>
                <c:pt idx="3">
                  <c:v>Homberg/ Ruhrort</c:v>
                </c:pt>
                <c:pt idx="4">
                  <c:v>Rheinhausen</c:v>
                </c:pt>
                <c:pt idx="5">
                  <c:v>Süd</c:v>
                </c:pt>
                <c:pt idx="6">
                  <c:v>Walsum</c:v>
                </c:pt>
              </c:strCache>
            </c:strRef>
          </c:cat>
          <c:val>
            <c:numRef>
              <c:f>Tabelle1!$B$2:$B$8</c:f>
              <c:numCache>
                <c:formatCode>#,##0</c:formatCode>
                <c:ptCount val="7"/>
                <c:pt idx="0">
                  <c:v>5263</c:v>
                </c:pt>
                <c:pt idx="1">
                  <c:v>3465</c:v>
                </c:pt>
                <c:pt idx="2">
                  <c:v>5390</c:v>
                </c:pt>
                <c:pt idx="3" formatCode="General">
                  <c:v>661</c:v>
                </c:pt>
                <c:pt idx="4" formatCode="General">
                  <c:v>1150</c:v>
                </c:pt>
                <c:pt idx="5" formatCode="General">
                  <c:v>276</c:v>
                </c:pt>
                <c:pt idx="6" formatCode="General">
                  <c:v>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7">
          <a:noFill/>
        </a:ln>
      </c:spPr>
    </c:plotArea>
    <c:legend>
      <c:legendPos val="b"/>
      <c:layout>
        <c:manualLayout>
          <c:xMode val="edge"/>
          <c:yMode val="edge"/>
          <c:x val="2.0246246043278925E-2"/>
          <c:y val="0.87770131923003059"/>
          <c:w val="0.9518665960746322"/>
          <c:h val="0.10667375771274368"/>
        </c:manualLayout>
      </c:layout>
      <c:overlay val="0"/>
      <c:txPr>
        <a:bodyPr/>
        <a:lstStyle/>
        <a:p>
          <a:pPr>
            <a:defRPr sz="10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AFB30-B8B3-4438-A746-4DE5BBB20CB3}" type="datetimeFigureOut">
              <a:rPr lang="de-DE" smtClean="0"/>
              <a:t>13.12.2016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D2D6F-D766-4F47-BB0D-6ACC20C736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15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CDC7D2B-BF15-4706-AC8C-43E7FF175708}" type="slidenum">
              <a:rPr lang="de-DE" altLang="de-DE" sz="1000" smtClean="0">
                <a:ea typeface="Microsoft YaHei"/>
                <a:cs typeface="Lucida Sans Unicode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 sz="1000" smtClean="0">
              <a:ea typeface="Microsoft YaHei"/>
              <a:cs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2475"/>
            <a:ext cx="4946650" cy="3709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086" y="4713289"/>
            <a:ext cx="501132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1"/>
          <p:cNvSpPr txBox="1">
            <a:spLocks noGrp="1" noChangeArrowheads="1"/>
          </p:cNvSpPr>
          <p:nvPr/>
        </p:nvSpPr>
        <p:spPr bwMode="auto">
          <a:xfrm>
            <a:off x="3863291" y="9426575"/>
            <a:ext cx="2950263" cy="49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60" tIns="37080" rIns="74160" bIns="3708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6A9752F-8BD7-41D6-9E04-9D4314556AA8}" type="slidenum">
              <a:rPr lang="de-DE" altLang="de-DE" sz="1000">
                <a:cs typeface="Lucida Sans Unicode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altLang="de-DE" sz="1000">
              <a:cs typeface="Lucida Sans Unicode" pitchFamily="34" charset="0"/>
            </a:endParaRPr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2475"/>
            <a:ext cx="4946650" cy="3709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086" y="4713289"/>
            <a:ext cx="501132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1"/>
          <p:cNvSpPr txBox="1">
            <a:spLocks noGrp="1" noChangeArrowheads="1"/>
          </p:cNvSpPr>
          <p:nvPr/>
        </p:nvSpPr>
        <p:spPr bwMode="auto">
          <a:xfrm>
            <a:off x="3863291" y="9426575"/>
            <a:ext cx="2950263" cy="49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60" tIns="37080" rIns="74160" bIns="3708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DCDB98B-7BE9-4323-9C88-FE12B5484025}" type="slidenum">
              <a:rPr lang="de-DE" altLang="de-DE" sz="1000">
                <a:cs typeface="Lucida Sans Unicode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altLang="de-DE" sz="1000">
              <a:cs typeface="Lucida Sans Unicode" pitchFamily="34" charset="0"/>
            </a:endParaRPr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2475"/>
            <a:ext cx="4946650" cy="3709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086" y="4713289"/>
            <a:ext cx="501132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1"/>
          <p:cNvSpPr txBox="1">
            <a:spLocks noGrp="1" noChangeArrowheads="1"/>
          </p:cNvSpPr>
          <p:nvPr/>
        </p:nvSpPr>
        <p:spPr bwMode="auto">
          <a:xfrm>
            <a:off x="3863291" y="9426575"/>
            <a:ext cx="2950263" cy="49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60" tIns="37080" rIns="74160" bIns="3708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DCDB98B-7BE9-4323-9C88-FE12B5484025}" type="slidenum">
              <a:rPr lang="de-DE" altLang="de-DE" sz="1000">
                <a:cs typeface="Lucida Sans Unicode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DE" altLang="de-DE" sz="1000">
              <a:cs typeface="Lucida Sans Unicode" pitchFamily="34" charset="0"/>
            </a:endParaRPr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2475"/>
            <a:ext cx="4946650" cy="3709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086" y="4713289"/>
            <a:ext cx="501132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166C20-1C1E-4E08-A052-308E9AD3E8E8}" type="slidenum">
              <a:rPr lang="de-DE" altLang="de-DE" sz="1000" smtClean="0">
                <a:ea typeface="Microsoft YaHei"/>
                <a:cs typeface="Lucida Sans Unicode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de-DE" altLang="de-DE" sz="1000" smtClean="0">
              <a:ea typeface="Microsoft YaHei"/>
              <a:cs typeface="Lucida Sans Unicode" pitchFamily="34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2475"/>
            <a:ext cx="4946650" cy="3709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086" y="4713289"/>
            <a:ext cx="501132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B264D6-E1F6-46F8-A733-214C8FD47FA6}" type="slidenum">
              <a:rPr lang="de-DE" altLang="de-DE" sz="1000" smtClean="0">
                <a:ea typeface="Microsoft YaHei"/>
                <a:cs typeface="Lucida Sans Unicode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de-DE" altLang="de-DE" sz="1000" smtClean="0">
              <a:ea typeface="Microsoft YaHei"/>
              <a:cs typeface="Lucida Sans Unicode" pitchFamily="34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2475"/>
            <a:ext cx="4946650" cy="3709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086" y="4713289"/>
            <a:ext cx="501132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1"/>
          <p:cNvSpPr txBox="1">
            <a:spLocks noGrp="1" noChangeArrowheads="1"/>
          </p:cNvSpPr>
          <p:nvPr/>
        </p:nvSpPr>
        <p:spPr bwMode="auto">
          <a:xfrm>
            <a:off x="3863291" y="9426575"/>
            <a:ext cx="2950263" cy="49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160" tIns="37080" rIns="74160" bIns="3708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2C0F240-C816-40C3-970B-96C649B67A76}" type="slidenum">
              <a:rPr lang="de-DE" altLang="de-DE" sz="1000">
                <a:cs typeface="Lucida Sans Unicode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 sz="1000">
              <a:cs typeface="Lucida Sans Unicode" pitchFamily="34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2475"/>
            <a:ext cx="4946650" cy="3709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086" y="4713289"/>
            <a:ext cx="501132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8A5DDC-FAB3-4B13-9BD9-CD1FA3947CD0}" type="slidenum">
              <a:rPr lang="de-DE" altLang="de-DE" sz="1000" smtClean="0">
                <a:ea typeface="Microsoft YaHei"/>
                <a:cs typeface="Lucida Sans Unicode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de-DE" altLang="de-DE" sz="1000" smtClean="0">
              <a:ea typeface="Microsoft YaHei"/>
              <a:cs typeface="Lucida Sans Unicode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2475"/>
            <a:ext cx="4946650" cy="3709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086" y="4713289"/>
            <a:ext cx="501132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6FDBD7-F722-44C8-BF55-AB0AA25C6121}" type="slidenum">
              <a:rPr lang="de-DE" altLang="de-DE" sz="1000" smtClean="0">
                <a:ea typeface="Microsoft YaHei"/>
                <a:cs typeface="Lucida Sans Unicode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de-DE" altLang="de-DE" sz="1000" smtClean="0">
              <a:ea typeface="Microsoft YaHei"/>
              <a:cs typeface="Lucida Sans Unicode" pitchFamily="34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2475"/>
            <a:ext cx="4946650" cy="3709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086" y="4713289"/>
            <a:ext cx="501132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E39A68-18ED-4FFD-913C-F24FFB872992}" type="slidenum">
              <a:rPr lang="de-DE" altLang="de-DE" sz="1000" smtClean="0">
                <a:ea typeface="Microsoft YaHei"/>
                <a:cs typeface="Lucida Sans Unicode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de-DE" altLang="de-DE" sz="1000" smtClean="0">
              <a:ea typeface="Microsoft YaHei"/>
              <a:cs typeface="Lucida Sans Unicode" pitchFamily="34" charset="0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2475"/>
            <a:ext cx="4946650" cy="3709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086" y="4713289"/>
            <a:ext cx="501132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166C20-1C1E-4E08-A052-308E9AD3E8E8}" type="slidenum">
              <a:rPr lang="de-DE" altLang="de-DE" sz="1000" smtClean="0">
                <a:ea typeface="Microsoft YaHei"/>
                <a:cs typeface="Lucida Sans Unicode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de-DE" altLang="de-DE" sz="1000" smtClean="0">
              <a:ea typeface="Microsoft YaHei"/>
              <a:cs typeface="Lucida Sans Unicode" pitchFamily="34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2475"/>
            <a:ext cx="4946650" cy="3709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086" y="4713289"/>
            <a:ext cx="501132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108547" name="Notizenplatzhalter 2"/>
          <p:cNvSpPr>
            <a:spLocks noGrp="1"/>
          </p:cNvSpPr>
          <p:nvPr>
            <p:ph type="body" idx="1"/>
          </p:nvPr>
        </p:nvSpPr>
        <p:spPr>
          <a:xfrm>
            <a:off x="679464" y="4715407"/>
            <a:ext cx="5438748" cy="446593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399" tIns="42200" rIns="84399" bIns="42200"/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108548" name="Foliennummernplatzhalter 3"/>
          <p:cNvSpPr txBox="1">
            <a:spLocks noGrp="1"/>
          </p:cNvSpPr>
          <p:nvPr/>
        </p:nvSpPr>
        <p:spPr bwMode="auto">
          <a:xfrm>
            <a:off x="3850294" y="9430813"/>
            <a:ext cx="2945861" cy="495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9" tIns="42200" rIns="84399" bIns="42200" anchor="b"/>
          <a:lstStyle>
            <a:lvl1pPr defTabSz="955675"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76288" indent="-298450" defTabSz="955675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93800" indent="-238125" defTabSz="955675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71638" indent="-238125" defTabSz="955675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149475" indent="-239713" defTabSz="955675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606675" indent="-239713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3063875" indent="-239713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521075" indent="-239713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978275" indent="-239713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BF135CD9-866C-48EA-844E-92C6148C4999}" type="slidenum">
              <a:rPr lang="de-DE" altLang="de-DE" sz="1000">
                <a:solidFill>
                  <a:schemeClr val="tx1"/>
                </a:solidFill>
                <a:latin typeface="Frutiger 45 Light" pitchFamily="2" charset="0"/>
              </a:rPr>
              <a:pPr algn="r" eaLnBrk="1" hangingPunct="1"/>
              <a:t>9</a:t>
            </a:fld>
            <a:endParaRPr lang="de-DE" altLang="de-DE" sz="1000">
              <a:solidFill>
                <a:schemeClr val="tx1"/>
              </a:solidFill>
              <a:latin typeface="Frutiger 45 Light" pitchFamily="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E9E599-FD90-4E64-BCFA-AF4A678233F8}" type="slidenum">
              <a:rPr lang="de-DE" altLang="de-DE" sz="1000" smtClean="0">
                <a:ea typeface="Microsoft YaHei"/>
                <a:cs typeface="Lucida Sans Unicode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de-DE" altLang="de-DE" sz="1000" smtClean="0">
              <a:ea typeface="Microsoft YaHei"/>
              <a:cs typeface="Lucida Sans Unicode" pitchFamily="34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2475"/>
            <a:ext cx="4946650" cy="3709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086" y="4713289"/>
            <a:ext cx="501132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4A5-F0FB-4187-A8AB-65A252BB70DC}" type="datetimeFigureOut">
              <a:rPr lang="de-DE" smtClean="0"/>
              <a:t>13.12.2016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CA63-4733-4987-8155-059260CDB8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697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4A5-F0FB-4187-A8AB-65A252BB70DC}" type="datetimeFigureOut">
              <a:rPr lang="de-DE" smtClean="0"/>
              <a:t>13.12.2016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CA63-4733-4987-8155-059260CDB8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40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4A5-F0FB-4187-A8AB-65A252BB70DC}" type="datetimeFigureOut">
              <a:rPr lang="de-DE" smtClean="0"/>
              <a:t>13.12.2016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CA63-4733-4987-8155-059260CDB8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418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1663" cy="11366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89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4A5-F0FB-4187-A8AB-65A252BB70DC}" type="datetimeFigureOut">
              <a:rPr lang="de-DE" smtClean="0"/>
              <a:t>13.12.2016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CA63-4733-4987-8155-059260CDB8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22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4A5-F0FB-4187-A8AB-65A252BB70DC}" type="datetimeFigureOut">
              <a:rPr lang="de-DE" smtClean="0"/>
              <a:t>13.12.2016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CA63-4733-4987-8155-059260CDB8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694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4A5-F0FB-4187-A8AB-65A252BB70DC}" type="datetimeFigureOut">
              <a:rPr lang="de-DE" smtClean="0"/>
              <a:t>13.12.2016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CA63-4733-4987-8155-059260CDB8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13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4A5-F0FB-4187-A8AB-65A252BB70DC}" type="datetimeFigureOut">
              <a:rPr lang="de-DE" smtClean="0"/>
              <a:t>13.12.2016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CA63-4733-4987-8155-059260CDB8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27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4A5-F0FB-4187-A8AB-65A252BB70DC}" type="datetimeFigureOut">
              <a:rPr lang="de-DE" smtClean="0"/>
              <a:t>13.12.2016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CA63-4733-4987-8155-059260CDB8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78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4A5-F0FB-4187-A8AB-65A252BB70DC}" type="datetimeFigureOut">
              <a:rPr lang="de-DE" smtClean="0"/>
              <a:t>13.12.2016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CA63-4733-4987-8155-059260CDB8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67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4A5-F0FB-4187-A8AB-65A252BB70DC}" type="datetimeFigureOut">
              <a:rPr lang="de-DE" smtClean="0"/>
              <a:t>13.12.2016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CA63-4733-4987-8155-059260CDB8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31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4A5-F0FB-4187-A8AB-65A252BB70DC}" type="datetimeFigureOut">
              <a:rPr lang="de-DE" smtClean="0"/>
              <a:t>13.12.2016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CA63-4733-4987-8155-059260CDB8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61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8D4A5-F0FB-4187-A8AB-65A252BB70DC}" type="datetimeFigureOut">
              <a:rPr lang="de-DE" smtClean="0"/>
              <a:t>13.12.2016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3CA63-4733-4987-8155-059260CDB8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29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1.jpeg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17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subTitle"/>
          </p:nvPr>
        </p:nvSpPr>
        <p:spPr>
          <a:xfrm>
            <a:off x="1371600" y="1676400"/>
            <a:ext cx="7648575" cy="5057775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95760" tIns="47880" rIns="95760" bIns="47880" anchor="t"/>
          <a:lstStyle/>
          <a:p>
            <a:pPr eaLnBrk="1" hangingPunct="1">
              <a:spcBef>
                <a:spcPts val="3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de-DE" altLang="de-DE" sz="1200" b="0" smtClean="0"/>
          </a:p>
          <a:p>
            <a:pPr eaLnBrk="1" hangingPunct="1">
              <a:spcBef>
                <a:spcPts val="3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de-DE" altLang="de-DE" sz="1200" b="0" smtClean="0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381125" y="601663"/>
            <a:ext cx="7620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 dirty="0">
                <a:solidFill>
                  <a:srgbClr val="0035AD"/>
                </a:solidFill>
              </a:rPr>
              <a:t>Dezernat des Oberbürgermeisters</a:t>
            </a:r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514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1509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752600" y="1700808"/>
            <a:ext cx="6629400" cy="376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400" b="1" dirty="0" err="1" smtClean="0">
                <a:solidFill>
                  <a:schemeClr val="tx1"/>
                </a:solidFill>
                <a:latin typeface="Frutiger 45 Light" pitchFamily="2" charset="0"/>
              </a:rPr>
              <a:t>Local</a:t>
            </a:r>
            <a:r>
              <a:rPr lang="de-DE" altLang="de-DE" sz="24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2400" b="1" dirty="0" err="1" smtClean="0">
                <a:solidFill>
                  <a:schemeClr val="tx1"/>
                </a:solidFill>
                <a:latin typeface="Frutiger 45 Light" pitchFamily="2" charset="0"/>
              </a:rPr>
              <a:t>level</a:t>
            </a:r>
            <a:r>
              <a:rPr lang="de-DE" altLang="de-DE" sz="24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2400" b="1" dirty="0" err="1" smtClean="0">
                <a:solidFill>
                  <a:schemeClr val="tx1"/>
                </a:solidFill>
                <a:latin typeface="Frutiger 45 Light" pitchFamily="2" charset="0"/>
              </a:rPr>
              <a:t>coorporation</a:t>
            </a:r>
            <a:r>
              <a:rPr lang="de-DE" altLang="de-DE" sz="24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2400" b="1" dirty="0" err="1" smtClean="0">
                <a:solidFill>
                  <a:schemeClr val="tx1"/>
                </a:solidFill>
                <a:latin typeface="Frutiger 45 Light" pitchFamily="2" charset="0"/>
              </a:rPr>
              <a:t>and</a:t>
            </a:r>
            <a:r>
              <a:rPr lang="de-DE" altLang="de-DE" sz="24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2400" b="1" dirty="0" err="1" smtClean="0">
                <a:solidFill>
                  <a:schemeClr val="tx1"/>
                </a:solidFill>
                <a:latin typeface="Frutiger 45 Light" pitchFamily="2" charset="0"/>
              </a:rPr>
              <a:t>capacity</a:t>
            </a:r>
            <a:r>
              <a:rPr lang="de-DE" altLang="de-DE" sz="24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2400" b="1" dirty="0" err="1" smtClean="0">
                <a:solidFill>
                  <a:schemeClr val="tx1"/>
                </a:solidFill>
                <a:latin typeface="Frutiger 45 Light" pitchFamily="2" charset="0"/>
              </a:rPr>
              <a:t>building</a:t>
            </a:r>
            <a:r>
              <a:rPr lang="de-DE" altLang="de-DE" sz="24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2400" b="1" dirty="0" err="1" smtClean="0">
                <a:solidFill>
                  <a:schemeClr val="tx1"/>
                </a:solidFill>
                <a:latin typeface="Frutiger 45 Light" pitchFamily="2" charset="0"/>
              </a:rPr>
              <a:t>for</a:t>
            </a:r>
            <a:r>
              <a:rPr lang="de-DE" altLang="de-DE" sz="24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2400" b="1" dirty="0" err="1" smtClean="0">
                <a:solidFill>
                  <a:schemeClr val="tx1"/>
                </a:solidFill>
                <a:latin typeface="Frutiger 45 Light" pitchFamily="2" charset="0"/>
              </a:rPr>
              <a:t>the</a:t>
            </a:r>
            <a:r>
              <a:rPr lang="de-DE" altLang="de-DE" sz="24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2400" b="1" dirty="0" err="1" smtClean="0">
                <a:solidFill>
                  <a:schemeClr val="tx1"/>
                </a:solidFill>
                <a:latin typeface="Frutiger 45 Light" pitchFamily="2" charset="0"/>
              </a:rPr>
              <a:t>inclusion</a:t>
            </a:r>
            <a:r>
              <a:rPr lang="de-DE" altLang="de-DE" sz="24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2400" b="1" dirty="0" err="1" smtClean="0">
                <a:solidFill>
                  <a:schemeClr val="tx1"/>
                </a:solidFill>
                <a:latin typeface="Frutiger 45 Light" pitchFamily="2" charset="0"/>
              </a:rPr>
              <a:t>of</a:t>
            </a:r>
            <a:r>
              <a:rPr lang="de-DE" altLang="de-DE" sz="2400" b="1" dirty="0" smtClean="0">
                <a:solidFill>
                  <a:schemeClr val="tx1"/>
                </a:solidFill>
                <a:latin typeface="Frutiger 45 Light" pitchFamily="2" charset="0"/>
              </a:rPr>
              <a:t> non-national Roma</a:t>
            </a:r>
          </a:p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endParaRPr lang="de-DE" altLang="de-DE" sz="2000" i="1" dirty="0" smtClean="0">
              <a:solidFill>
                <a:schemeClr val="tx1"/>
              </a:solidFill>
              <a:latin typeface="Frutiger 45 Light" pitchFamily="2" charset="0"/>
            </a:endParaRPr>
          </a:p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1600" b="1" dirty="0" err="1" smtClean="0">
                <a:solidFill>
                  <a:schemeClr val="tx1"/>
                </a:solidFill>
                <a:latin typeface="Frutiger 45 Light" pitchFamily="2" charset="0"/>
              </a:rPr>
              <a:t>How</a:t>
            </a:r>
            <a:r>
              <a:rPr lang="de-DE" altLang="de-DE" sz="16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1600" b="1" dirty="0" err="1" smtClean="0">
                <a:solidFill>
                  <a:schemeClr val="tx1"/>
                </a:solidFill>
                <a:latin typeface="Frutiger 45 Light" pitchFamily="2" charset="0"/>
              </a:rPr>
              <a:t>to</a:t>
            </a:r>
            <a:r>
              <a:rPr lang="de-DE" altLang="de-DE" sz="16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1600" b="1" dirty="0" err="1" smtClean="0">
                <a:solidFill>
                  <a:schemeClr val="tx1"/>
                </a:solidFill>
                <a:latin typeface="Frutiger 45 Light" pitchFamily="2" charset="0"/>
              </a:rPr>
              <a:t>create</a:t>
            </a:r>
            <a:r>
              <a:rPr lang="de-DE" altLang="de-DE" sz="16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1600" b="1" dirty="0" err="1" smtClean="0">
                <a:solidFill>
                  <a:schemeClr val="tx1"/>
                </a:solidFill>
                <a:latin typeface="Frutiger 45 Light" pitchFamily="2" charset="0"/>
              </a:rPr>
              <a:t>trust</a:t>
            </a:r>
            <a:r>
              <a:rPr lang="de-DE" altLang="de-DE" sz="16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1600" b="1" dirty="0" err="1" smtClean="0">
                <a:solidFill>
                  <a:schemeClr val="tx1"/>
                </a:solidFill>
                <a:latin typeface="Frutiger 45 Light" pitchFamily="2" charset="0"/>
              </a:rPr>
              <a:t>between</a:t>
            </a:r>
            <a:r>
              <a:rPr lang="de-DE" altLang="de-DE" sz="16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1600" b="1" dirty="0" err="1" smtClean="0">
                <a:solidFill>
                  <a:schemeClr val="tx1"/>
                </a:solidFill>
                <a:latin typeface="Frutiger 45 Light" pitchFamily="2" charset="0"/>
              </a:rPr>
              <a:t>local</a:t>
            </a:r>
            <a:r>
              <a:rPr lang="de-DE" altLang="de-DE" sz="16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1600" b="1" dirty="0" err="1" smtClean="0">
                <a:solidFill>
                  <a:schemeClr val="tx1"/>
                </a:solidFill>
                <a:latin typeface="Frutiger 45 Light" pitchFamily="2" charset="0"/>
              </a:rPr>
              <a:t>authorities</a:t>
            </a:r>
            <a:r>
              <a:rPr lang="de-DE" altLang="de-DE" sz="16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1600" b="1" dirty="0" err="1" smtClean="0">
                <a:solidFill>
                  <a:schemeClr val="tx1"/>
                </a:solidFill>
                <a:latin typeface="Frutiger 45 Light" pitchFamily="2" charset="0"/>
              </a:rPr>
              <a:t>and</a:t>
            </a:r>
            <a:r>
              <a:rPr lang="de-DE" altLang="de-DE" sz="1600" b="1" dirty="0" smtClean="0">
                <a:solidFill>
                  <a:schemeClr val="tx1"/>
                </a:solidFill>
                <a:latin typeface="Frutiger 45 Light" pitchFamily="2" charset="0"/>
              </a:rPr>
              <a:t> non-national Roma</a:t>
            </a:r>
          </a:p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endParaRPr lang="de-DE" altLang="de-DE" sz="1600" b="1" dirty="0">
              <a:solidFill>
                <a:schemeClr val="tx1"/>
              </a:solidFill>
              <a:latin typeface="Frutiger 45 Light" pitchFamily="2" charset="0"/>
            </a:endParaRPr>
          </a:p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endParaRPr lang="de-DE" altLang="de-DE" sz="1600" b="1" dirty="0" smtClean="0">
              <a:solidFill>
                <a:schemeClr val="tx1"/>
              </a:solidFill>
              <a:latin typeface="Frutiger 45 Light" pitchFamily="2" charset="0"/>
            </a:endParaRPr>
          </a:p>
          <a:p>
            <a:pPr algn="ctr" eaLnBrk="1" hangingPunct="1">
              <a:spcBef>
                <a:spcPts val="1500"/>
              </a:spcBef>
              <a:buClrTx/>
              <a:buFontTx/>
              <a:buNone/>
            </a:pPr>
            <a:r>
              <a:rPr lang="de-DE" altLang="de-DE" sz="2000" dirty="0" err="1" smtClean="0">
                <a:solidFill>
                  <a:schemeClr val="tx1"/>
                </a:solidFill>
                <a:latin typeface="Frutiger 45 Light" pitchFamily="2" charset="0"/>
              </a:rPr>
              <a:t>Munich</a:t>
            </a:r>
            <a:r>
              <a:rPr lang="de-DE" altLang="de-DE" sz="2000" dirty="0" smtClean="0">
                <a:solidFill>
                  <a:schemeClr val="tx1"/>
                </a:solidFill>
                <a:latin typeface="Frutiger 45 Light" pitchFamily="2" charset="0"/>
              </a:rPr>
              <a:t>, </a:t>
            </a:r>
            <a:r>
              <a:rPr lang="de-DE" altLang="de-DE" sz="2000" dirty="0" err="1" smtClean="0">
                <a:solidFill>
                  <a:schemeClr val="tx1"/>
                </a:solidFill>
                <a:latin typeface="Frutiger 45 Light" pitchFamily="2" charset="0"/>
              </a:rPr>
              <a:t>the</a:t>
            </a:r>
            <a:r>
              <a:rPr lang="de-DE" altLang="de-DE" sz="2000" dirty="0" smtClean="0">
                <a:solidFill>
                  <a:schemeClr val="tx1"/>
                </a:solidFill>
                <a:latin typeface="Frutiger 45 Light" pitchFamily="2" charset="0"/>
              </a:rPr>
              <a:t> 15th </a:t>
            </a:r>
            <a:r>
              <a:rPr lang="de-DE" altLang="de-DE" sz="2000" dirty="0" err="1">
                <a:solidFill>
                  <a:schemeClr val="tx1"/>
                </a:solidFill>
                <a:latin typeface="Frutiger 45 Light" pitchFamily="2" charset="0"/>
              </a:rPr>
              <a:t>a</a:t>
            </a:r>
            <a:r>
              <a:rPr lang="de-DE" altLang="de-DE" sz="2000" dirty="0" err="1" smtClean="0">
                <a:solidFill>
                  <a:schemeClr val="tx1"/>
                </a:solidFill>
                <a:latin typeface="Frutiger 45 Light" pitchFamily="2" charset="0"/>
              </a:rPr>
              <a:t>nd</a:t>
            </a:r>
            <a:r>
              <a:rPr lang="de-DE" altLang="de-DE" sz="2000" dirty="0" smtClean="0">
                <a:solidFill>
                  <a:schemeClr val="tx1"/>
                </a:solidFill>
                <a:latin typeface="Frutiger 45 Light" pitchFamily="2" charset="0"/>
              </a:rPr>
              <a:t> 16th </a:t>
            </a:r>
            <a:r>
              <a:rPr lang="de-DE" altLang="de-DE" sz="2000" dirty="0" err="1" smtClean="0">
                <a:solidFill>
                  <a:schemeClr val="tx1"/>
                </a:solidFill>
                <a:latin typeface="Frutiger 45 Light" pitchFamily="2" charset="0"/>
              </a:rPr>
              <a:t>of</a:t>
            </a:r>
            <a:r>
              <a:rPr lang="de-DE" altLang="de-DE" sz="2000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2000" dirty="0" err="1" smtClean="0">
                <a:solidFill>
                  <a:schemeClr val="tx1"/>
                </a:solidFill>
                <a:latin typeface="Frutiger 45 Light" pitchFamily="2" charset="0"/>
              </a:rPr>
              <a:t>December</a:t>
            </a:r>
            <a:r>
              <a:rPr lang="de-DE" altLang="de-DE" sz="2000" dirty="0" smtClean="0">
                <a:solidFill>
                  <a:schemeClr val="tx1"/>
                </a:solidFill>
                <a:latin typeface="Frutiger 45 Light" pitchFamily="2" charset="0"/>
              </a:rPr>
              <a:t> 2016</a:t>
            </a:r>
            <a:endParaRPr lang="de-DE" altLang="de-DE" sz="2000" dirty="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2057" name="Text Box 3"/>
          <p:cNvSpPr txBox="1">
            <a:spLocks noChangeArrowheads="1"/>
          </p:cNvSpPr>
          <p:nvPr/>
        </p:nvSpPr>
        <p:spPr bwMode="auto">
          <a:xfrm>
            <a:off x="1377950" y="284163"/>
            <a:ext cx="76200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Kommunales Integrationszentrum</a:t>
            </a:r>
          </a:p>
        </p:txBody>
      </p:sp>
    </p:spTree>
    <p:extLst>
      <p:ext uri="{BB962C8B-B14F-4D97-AF65-F5344CB8AC3E}">
        <p14:creationId xmlns:p14="http://schemas.microsoft.com/office/powerpoint/2010/main" val="519131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514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377950" y="284163"/>
            <a:ext cx="76200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Kommunales Integrationszentrum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381125" y="601663"/>
            <a:ext cx="7620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Dezernat des Oberbürgermeisters</a:t>
            </a:r>
          </a:p>
        </p:txBody>
      </p:sp>
      <p:sp>
        <p:nvSpPr>
          <p:cNvPr id="20488" name="Rectangle 2"/>
          <p:cNvSpPr>
            <a:spLocks noChangeArrowheads="1"/>
          </p:cNvSpPr>
          <p:nvPr/>
        </p:nvSpPr>
        <p:spPr bwMode="auto">
          <a:xfrm>
            <a:off x="1295400" y="1295400"/>
            <a:ext cx="7620000" cy="5157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152" tIns="35076" rIns="70152" bIns="35076"/>
          <a:lstStyle>
            <a:lvl1pPr marL="174625" indent="-174625" defTabSz="696913" eaLnBrk="0" hangingPunct="0">
              <a:spcBef>
                <a:spcPts val="625"/>
              </a:spcBef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defTabSz="696913" eaLnBrk="0" hangingPunct="0">
              <a:spcBef>
                <a:spcPts val="725"/>
              </a:spcBef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defTabSz="696913" eaLnBrk="0" hangingPunct="0">
              <a:spcBef>
                <a:spcPts val="625"/>
              </a:spcBef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defTabSz="696913" eaLnBrk="0" hangingPunct="0">
              <a:spcBef>
                <a:spcPts val="525"/>
              </a:spcBef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defTabSz="696913" eaLnBrk="0" hangingPunct="0">
              <a:spcBef>
                <a:spcPts val="525"/>
              </a:spcBef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69691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69691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69691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69691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600" b="1" dirty="0">
                <a:latin typeface="Frutiger 45 Light" pitchFamily="2" charset="0"/>
              </a:rPr>
              <a:t>O</a:t>
            </a:r>
            <a:r>
              <a:rPr lang="de-DE" altLang="de-DE" sz="1600" b="1" dirty="0" smtClean="0">
                <a:latin typeface="Frutiger 45 Light" pitchFamily="2" charset="0"/>
              </a:rPr>
              <a:t>ktober 2013</a:t>
            </a:r>
          </a:p>
          <a:p>
            <a:pPr marL="0" indent="0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</a:pPr>
            <a:r>
              <a:rPr lang="de-DE" altLang="de-DE" sz="1600" u="sng" dirty="0" err="1">
                <a:latin typeface="Frutiger 45 Light" pitchFamily="2" charset="0"/>
              </a:rPr>
              <a:t>t</a:t>
            </a:r>
            <a:r>
              <a:rPr lang="de-DE" altLang="de-DE" sz="1600" u="sng" dirty="0" err="1" smtClean="0">
                <a:latin typeface="Frutiger 45 Light" pitchFamily="2" charset="0"/>
              </a:rPr>
              <a:t>ask</a:t>
            </a:r>
            <a:r>
              <a:rPr lang="de-DE" altLang="de-DE" sz="1600" u="sng" dirty="0" smtClean="0">
                <a:latin typeface="Frutiger 45 Light" pitchFamily="2" charset="0"/>
              </a:rPr>
              <a:t> </a:t>
            </a:r>
            <a:r>
              <a:rPr lang="de-DE" altLang="de-DE" sz="1600" u="sng" dirty="0" err="1" smtClean="0">
                <a:latin typeface="Frutiger 45 Light" pitchFamily="2" charset="0"/>
              </a:rPr>
              <a:t>force</a:t>
            </a:r>
            <a:r>
              <a:rPr lang="de-DE" altLang="de-DE" sz="1600" u="sng" dirty="0" smtClean="0">
                <a:latin typeface="Frutiger 45 Light" pitchFamily="2" charset="0"/>
              </a:rPr>
              <a:t> „</a:t>
            </a:r>
            <a:r>
              <a:rPr lang="de-DE" altLang="de-DE" sz="1600" u="sng" dirty="0" err="1">
                <a:latin typeface="Frutiger 45 Light" pitchFamily="2" charset="0"/>
              </a:rPr>
              <a:t>safety</a:t>
            </a:r>
            <a:r>
              <a:rPr lang="de-DE" altLang="de-DE" sz="1600" u="sng" dirty="0">
                <a:latin typeface="Frutiger 45 Light" pitchFamily="2" charset="0"/>
              </a:rPr>
              <a:t> </a:t>
            </a:r>
            <a:r>
              <a:rPr lang="de-DE" altLang="de-DE" sz="1600" u="sng" dirty="0" err="1">
                <a:latin typeface="Frutiger 45 Light" pitchFamily="2" charset="0"/>
              </a:rPr>
              <a:t>and</a:t>
            </a:r>
            <a:r>
              <a:rPr lang="de-DE" altLang="de-DE" sz="1600" u="sng" dirty="0">
                <a:latin typeface="Frutiger 45 Light" pitchFamily="2" charset="0"/>
              </a:rPr>
              <a:t> </a:t>
            </a:r>
            <a:r>
              <a:rPr lang="de-DE" altLang="de-DE" sz="1600" u="sng" dirty="0" err="1">
                <a:latin typeface="Frutiger 45 Light" pitchFamily="2" charset="0"/>
              </a:rPr>
              <a:t>order</a:t>
            </a:r>
            <a:r>
              <a:rPr lang="de-DE" altLang="de-DE" sz="1600" u="sng" dirty="0">
                <a:latin typeface="Frutiger 45 Light" pitchFamily="2" charset="0"/>
              </a:rPr>
              <a:t>“</a:t>
            </a:r>
          </a:p>
          <a:p>
            <a:pPr marL="0" indent="0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</a:pPr>
            <a:endParaRPr lang="de-DE" altLang="de-DE" sz="1600" u="sng" dirty="0" smtClean="0">
              <a:latin typeface="Frutiger 45 Light" pitchFamily="2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600" b="1" dirty="0" smtClean="0">
                <a:latin typeface="Frutiger 45 Light" pitchFamily="2" charset="0"/>
              </a:rPr>
              <a:t>May 2014</a:t>
            </a:r>
          </a:p>
          <a:p>
            <a:pPr marL="0" indent="0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</a:pPr>
            <a:r>
              <a:rPr lang="de-DE" altLang="de-DE" sz="1600" u="sng" dirty="0" err="1" smtClean="0">
                <a:latin typeface="Frutiger 45 Light" pitchFamily="2" charset="0"/>
              </a:rPr>
              <a:t>task</a:t>
            </a:r>
            <a:r>
              <a:rPr lang="de-DE" altLang="de-DE" sz="1600" u="sng" dirty="0" smtClean="0">
                <a:latin typeface="Frutiger 45 Light" pitchFamily="2" charset="0"/>
              </a:rPr>
              <a:t> </a:t>
            </a:r>
            <a:r>
              <a:rPr lang="de-DE" altLang="de-DE" sz="1600" u="sng" dirty="0" err="1" smtClean="0">
                <a:latin typeface="Frutiger 45 Light" pitchFamily="2" charset="0"/>
              </a:rPr>
              <a:t>force</a:t>
            </a:r>
            <a:r>
              <a:rPr lang="de-DE" altLang="de-DE" sz="1600" b="1" u="sng" dirty="0">
                <a:latin typeface="Frutiger 45 Light" pitchFamily="2" charset="0"/>
              </a:rPr>
              <a:t> </a:t>
            </a:r>
            <a:r>
              <a:rPr lang="de-DE" altLang="de-DE" sz="1600" u="sng" dirty="0" smtClean="0">
                <a:latin typeface="Frutiger 45 Light" pitchFamily="2" charset="0"/>
              </a:rPr>
              <a:t>„</a:t>
            </a:r>
            <a:r>
              <a:rPr lang="de-DE" altLang="de-DE" sz="1600" u="sng" dirty="0" err="1" smtClean="0">
                <a:latin typeface="Frutiger 45 Light" pitchFamily="2" charset="0"/>
              </a:rPr>
              <a:t>junk</a:t>
            </a:r>
            <a:r>
              <a:rPr lang="de-DE" altLang="de-DE" sz="1600" u="sng" dirty="0" smtClean="0">
                <a:latin typeface="Frutiger 45 Light" pitchFamily="2" charset="0"/>
              </a:rPr>
              <a:t> </a:t>
            </a:r>
            <a:r>
              <a:rPr lang="de-DE" altLang="de-DE" sz="1600" u="sng" dirty="0" err="1" smtClean="0">
                <a:latin typeface="Frutiger 45 Light" pitchFamily="2" charset="0"/>
              </a:rPr>
              <a:t>properties</a:t>
            </a:r>
            <a:r>
              <a:rPr lang="de-DE" altLang="de-DE" sz="1600" u="sng" dirty="0" smtClean="0">
                <a:latin typeface="Frutiger 45 Light" pitchFamily="2" charset="0"/>
              </a:rPr>
              <a:t>“</a:t>
            </a: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endParaRPr lang="de-DE" altLang="de-DE" sz="1600" b="1" dirty="0" smtClean="0">
              <a:latin typeface="Frutiger 45 Light" pitchFamily="2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600" b="1" dirty="0" smtClean="0">
                <a:latin typeface="Frutiger 45 Light" pitchFamily="2" charset="0"/>
              </a:rPr>
              <a:t>September </a:t>
            </a:r>
            <a:r>
              <a:rPr lang="de-DE" altLang="de-DE" sz="1600" b="1" dirty="0">
                <a:latin typeface="Frutiger 45 Light" pitchFamily="2" charset="0"/>
              </a:rPr>
              <a:t>2014</a:t>
            </a:r>
          </a:p>
          <a:p>
            <a:pPr marL="0" indent="0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</a:pPr>
            <a:r>
              <a:rPr lang="de-DE" altLang="de-DE" sz="1600" u="sng" dirty="0" err="1">
                <a:latin typeface="Frutiger 45 Light" pitchFamily="2" charset="0"/>
              </a:rPr>
              <a:t>t</a:t>
            </a:r>
            <a:r>
              <a:rPr lang="de-DE" altLang="de-DE" sz="1600" u="sng" dirty="0" err="1" smtClean="0">
                <a:latin typeface="Frutiger 45 Light" pitchFamily="2" charset="0"/>
              </a:rPr>
              <a:t>ask</a:t>
            </a:r>
            <a:r>
              <a:rPr lang="de-DE" altLang="de-DE" sz="1600" u="sng" dirty="0" smtClean="0">
                <a:latin typeface="Frutiger 45 Light" pitchFamily="2" charset="0"/>
              </a:rPr>
              <a:t> </a:t>
            </a:r>
            <a:r>
              <a:rPr lang="de-DE" altLang="de-DE" sz="1600" u="sng" dirty="0" err="1" smtClean="0">
                <a:latin typeface="Frutiger 45 Light" pitchFamily="2" charset="0"/>
              </a:rPr>
              <a:t>force</a:t>
            </a:r>
            <a:r>
              <a:rPr lang="de-DE" altLang="de-DE" sz="1600" u="sng" dirty="0" smtClean="0">
                <a:latin typeface="Frutiger 45 Light" pitchFamily="2" charset="0"/>
              </a:rPr>
              <a:t> „</a:t>
            </a:r>
            <a:r>
              <a:rPr lang="de-DE" altLang="de-DE" sz="1600" u="sng" dirty="0" err="1" smtClean="0">
                <a:latin typeface="Frutiger 45 Light" pitchFamily="2" charset="0"/>
              </a:rPr>
              <a:t>acquisition</a:t>
            </a:r>
            <a:r>
              <a:rPr lang="de-DE" altLang="de-DE" sz="1600" u="sng" dirty="0" smtClean="0">
                <a:latin typeface="Frutiger 45 Light" pitchFamily="2" charset="0"/>
              </a:rPr>
              <a:t> </a:t>
            </a:r>
            <a:r>
              <a:rPr lang="de-DE" altLang="de-DE" sz="1600" u="sng" dirty="0" err="1" smtClean="0">
                <a:latin typeface="Frutiger 45 Light" pitchFamily="2" charset="0"/>
              </a:rPr>
              <a:t>of</a:t>
            </a:r>
            <a:r>
              <a:rPr lang="de-DE" altLang="de-DE" sz="1600" u="sng" dirty="0" smtClean="0">
                <a:latin typeface="Frutiger 45 Light" pitchFamily="2" charset="0"/>
              </a:rPr>
              <a:t> </a:t>
            </a:r>
            <a:r>
              <a:rPr lang="de-DE" altLang="de-DE" sz="1600" u="sng" dirty="0" err="1" smtClean="0">
                <a:latin typeface="Frutiger 45 Light" pitchFamily="2" charset="0"/>
              </a:rPr>
              <a:t>public</a:t>
            </a:r>
            <a:r>
              <a:rPr lang="de-DE" altLang="de-DE" sz="1600" u="sng" dirty="0" smtClean="0">
                <a:latin typeface="Frutiger 45 Light" pitchFamily="2" charset="0"/>
              </a:rPr>
              <a:t> </a:t>
            </a:r>
            <a:r>
              <a:rPr lang="de-DE" altLang="de-DE" sz="1600" u="sng" dirty="0" err="1" smtClean="0">
                <a:latin typeface="Frutiger 45 Light" pitchFamily="2" charset="0"/>
              </a:rPr>
              <a:t>funds</a:t>
            </a:r>
            <a:r>
              <a:rPr lang="de-DE" altLang="de-DE" sz="1600" u="sng" dirty="0" smtClean="0">
                <a:latin typeface="Frutiger 45 Light" pitchFamily="2" charset="0"/>
              </a:rPr>
              <a:t>“</a:t>
            </a:r>
            <a:endParaRPr lang="de-DE" altLang="de-DE" sz="1600" u="sng" dirty="0">
              <a:latin typeface="Frutiger 45 Light" pitchFamily="2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17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1509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480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514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0900" name="Text Box 3"/>
          <p:cNvSpPr txBox="1">
            <a:spLocks noChangeArrowheads="1"/>
          </p:cNvSpPr>
          <p:nvPr/>
        </p:nvSpPr>
        <p:spPr bwMode="auto">
          <a:xfrm>
            <a:off x="1377950" y="284163"/>
            <a:ext cx="76200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Kommunales Integrationszentrum</a:t>
            </a:r>
          </a:p>
        </p:txBody>
      </p:sp>
      <p:sp>
        <p:nvSpPr>
          <p:cNvPr id="80901" name="Text Box 4"/>
          <p:cNvSpPr txBox="1">
            <a:spLocks noChangeArrowheads="1"/>
          </p:cNvSpPr>
          <p:nvPr/>
        </p:nvSpPr>
        <p:spPr bwMode="auto">
          <a:xfrm>
            <a:off x="1381125" y="601663"/>
            <a:ext cx="7620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Dezernat des Oberbürgermeisters</a:t>
            </a:r>
          </a:p>
        </p:txBody>
      </p:sp>
      <p:sp>
        <p:nvSpPr>
          <p:cNvPr id="80902" name="Rectangle 2"/>
          <p:cNvSpPr>
            <a:spLocks noChangeArrowheads="1"/>
          </p:cNvSpPr>
          <p:nvPr/>
        </p:nvSpPr>
        <p:spPr bwMode="auto">
          <a:xfrm>
            <a:off x="1345966" y="1700808"/>
            <a:ext cx="7620000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152" tIns="35076" rIns="70152" bIns="35076"/>
          <a:lstStyle>
            <a:lvl1pPr marL="174625" indent="-174625" defTabSz="696913" eaLnBrk="0" hangingPunct="0">
              <a:spcBef>
                <a:spcPts val="625"/>
              </a:spcBef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defTabSz="696913" eaLnBrk="0" hangingPunct="0">
              <a:spcBef>
                <a:spcPts val="725"/>
              </a:spcBef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defTabSz="696913" eaLnBrk="0" hangingPunct="0">
              <a:spcBef>
                <a:spcPts val="625"/>
              </a:spcBef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defTabSz="696913" eaLnBrk="0" hangingPunct="0">
              <a:spcBef>
                <a:spcPts val="525"/>
              </a:spcBef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defTabSz="696913" eaLnBrk="0" hangingPunct="0">
              <a:spcBef>
                <a:spcPts val="525"/>
              </a:spcBef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69691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69691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69691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69691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lvl="2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</a:pPr>
            <a:r>
              <a:rPr lang="de-DE" altLang="de-DE" sz="3200" b="1" dirty="0" smtClean="0">
                <a:latin typeface="Frutiger 45 Light" pitchFamily="2" charset="0"/>
              </a:rPr>
              <a:t>Networking</a:t>
            </a:r>
            <a:endParaRPr lang="de-DE" sz="3200" b="1" dirty="0">
              <a:latin typeface="Frutiger 45 Light" pitchFamily="2" charset="0"/>
            </a:endParaRPr>
          </a:p>
          <a:p>
            <a:pPr lvl="2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endParaRPr lang="de-DE" altLang="de-DE" sz="1600" dirty="0" smtClean="0">
              <a:latin typeface="Frutiger 45 Light" pitchFamily="2" charset="0"/>
            </a:endParaRPr>
          </a:p>
          <a:p>
            <a:pPr lvl="2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</a:pPr>
            <a:r>
              <a:rPr lang="de-DE" altLang="de-DE" sz="1600" dirty="0" err="1" smtClean="0">
                <a:latin typeface="Frutiger 45 Light" pitchFamily="2" charset="0"/>
              </a:rPr>
              <a:t>working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groups</a:t>
            </a:r>
            <a:r>
              <a:rPr lang="de-DE" altLang="de-DE" sz="1400" dirty="0" smtClean="0">
                <a:latin typeface="Frutiger 45 Light" pitchFamily="2" charset="0"/>
              </a:rPr>
              <a:t> </a:t>
            </a:r>
          </a:p>
          <a:p>
            <a:pPr lvl="2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400" dirty="0">
                <a:latin typeface="Frutiger 45 Light" pitchFamily="2" charset="0"/>
              </a:rPr>
              <a:t> „Neu-EU-Bürger </a:t>
            </a:r>
            <a:r>
              <a:rPr lang="de-DE" altLang="de-DE" sz="1400" dirty="0" smtClean="0">
                <a:latin typeface="Frutiger 45 Light" pitchFamily="2" charset="0"/>
              </a:rPr>
              <a:t>“ </a:t>
            </a:r>
            <a:r>
              <a:rPr lang="de-DE" altLang="de-DE" sz="1400" dirty="0" err="1" smtClean="0">
                <a:latin typeface="Frutiger 45 Light" pitchFamily="2" charset="0"/>
              </a:rPr>
              <a:t>Hochfeld</a:t>
            </a:r>
            <a:r>
              <a:rPr lang="de-DE" altLang="de-DE" sz="1400" dirty="0" smtClean="0">
                <a:latin typeface="Frutiger 45 Light" pitchFamily="2" charset="0"/>
              </a:rPr>
              <a:t>,</a:t>
            </a:r>
          </a:p>
          <a:p>
            <a:pPr lvl="2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400" dirty="0" smtClean="0">
                <a:latin typeface="Frutiger 45 Light" pitchFamily="2" charset="0"/>
              </a:rPr>
              <a:t> Runder </a:t>
            </a:r>
            <a:r>
              <a:rPr lang="de-DE" altLang="de-DE" sz="1400" dirty="0">
                <a:latin typeface="Frutiger 45 Light" pitchFamily="2" charset="0"/>
              </a:rPr>
              <a:t>Tisch „Offenes Rheinhausen</a:t>
            </a:r>
            <a:r>
              <a:rPr lang="de-DE" altLang="de-DE" sz="1400" dirty="0" smtClean="0">
                <a:latin typeface="Frutiger 45 Light" pitchFamily="2" charset="0"/>
              </a:rPr>
              <a:t>“,</a:t>
            </a:r>
          </a:p>
          <a:p>
            <a:pPr lvl="2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400" dirty="0">
                <a:latin typeface="Frutiger 45 Light" pitchFamily="2" charset="0"/>
              </a:rPr>
              <a:t> </a:t>
            </a:r>
            <a:r>
              <a:rPr lang="de-DE" altLang="de-DE" sz="1400" dirty="0" smtClean="0">
                <a:latin typeface="Frutiger 45 Light" pitchFamily="2" charset="0"/>
              </a:rPr>
              <a:t>Runder Tisch „</a:t>
            </a:r>
            <a:r>
              <a:rPr lang="de-DE" altLang="de-DE" sz="1400" dirty="0" err="1" smtClean="0">
                <a:latin typeface="Frutiger 45 Light" pitchFamily="2" charset="0"/>
              </a:rPr>
              <a:t>Marxloh</a:t>
            </a:r>
            <a:r>
              <a:rPr lang="de-DE" altLang="de-DE" sz="1400" dirty="0" smtClean="0">
                <a:latin typeface="Frutiger 45 Light" pitchFamily="2" charset="0"/>
              </a:rPr>
              <a:t>“,</a:t>
            </a:r>
            <a:endParaRPr lang="de-DE" altLang="de-DE" sz="1400" dirty="0">
              <a:latin typeface="Frutiger 45 Light" pitchFamily="2" charset="0"/>
            </a:endParaRPr>
          </a:p>
          <a:p>
            <a:pPr lvl="2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400" dirty="0" smtClean="0">
                <a:latin typeface="Frutiger 45 Light" pitchFamily="2" charset="0"/>
              </a:rPr>
              <a:t> Kooperationsgespräche Rheinhausen (Auslöser </a:t>
            </a:r>
            <a:r>
              <a:rPr lang="de-DE" altLang="de-DE" sz="1400" dirty="0">
                <a:latin typeface="Frutiger 45 Light" pitchFamily="2" charset="0"/>
              </a:rPr>
              <a:t>waren die schwierigen </a:t>
            </a:r>
            <a:r>
              <a:rPr lang="de-DE" altLang="de-DE" sz="1400" dirty="0" smtClean="0">
                <a:latin typeface="Frutiger 45 Light" pitchFamily="2" charset="0"/>
              </a:rPr>
              <a:t>Verhältnisse</a:t>
            </a:r>
          </a:p>
          <a:p>
            <a:pPr lvl="2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</a:pPr>
            <a:r>
              <a:rPr lang="de-DE" altLang="de-DE" sz="1400" dirty="0">
                <a:latin typeface="Frutiger 45 Light" pitchFamily="2" charset="0"/>
              </a:rPr>
              <a:t> </a:t>
            </a:r>
            <a:r>
              <a:rPr lang="de-DE" altLang="de-DE" sz="1400" dirty="0" smtClean="0">
                <a:latin typeface="Frutiger 45 Light" pitchFamily="2" charset="0"/>
              </a:rPr>
              <a:t>  im </a:t>
            </a:r>
            <a:r>
              <a:rPr lang="de-DE" altLang="de-DE" sz="1400" dirty="0">
                <a:latin typeface="Frutiger 45 Light" pitchFamily="2" charset="0"/>
              </a:rPr>
              <a:t>Umfeld </a:t>
            </a:r>
            <a:r>
              <a:rPr lang="de-DE" altLang="de-DE" sz="1400" dirty="0" smtClean="0">
                <a:latin typeface="Frutiger 45 Light" pitchFamily="2" charset="0"/>
              </a:rPr>
              <a:t>des „</a:t>
            </a:r>
            <a:r>
              <a:rPr lang="de-DE" altLang="de-DE" sz="1400" dirty="0">
                <a:latin typeface="Frutiger 45 Light" pitchFamily="2" charset="0"/>
              </a:rPr>
              <a:t>Problemhauses“ In den </a:t>
            </a:r>
            <a:r>
              <a:rPr lang="de-DE" altLang="de-DE" sz="1400" dirty="0" err="1" smtClean="0">
                <a:latin typeface="Frutiger 45 Light" pitchFamily="2" charset="0"/>
              </a:rPr>
              <a:t>Peschen</a:t>
            </a:r>
            <a:r>
              <a:rPr lang="de-DE" altLang="de-DE" sz="1400" dirty="0" smtClean="0">
                <a:latin typeface="Frutiger 45 Light" pitchFamily="2" charset="0"/>
              </a:rPr>
              <a:t>),</a:t>
            </a:r>
            <a:endParaRPr lang="de-DE" altLang="de-DE" sz="1400" dirty="0">
              <a:latin typeface="Frutiger 45 Light" pitchFamily="2" charset="0"/>
            </a:endParaRPr>
          </a:p>
          <a:p>
            <a:pPr lvl="2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400" dirty="0" smtClean="0">
                <a:latin typeface="Frutiger 45 Light" pitchFamily="2" charset="0"/>
              </a:rPr>
              <a:t> Kooperationsgespräche </a:t>
            </a:r>
            <a:r>
              <a:rPr lang="de-DE" altLang="de-DE" sz="1400" dirty="0" err="1" smtClean="0">
                <a:latin typeface="Frutiger 45 Light" pitchFamily="2" charset="0"/>
              </a:rPr>
              <a:t>Marxloh</a:t>
            </a:r>
            <a:endParaRPr lang="de-DE" altLang="de-DE" sz="1400" dirty="0" smtClean="0">
              <a:latin typeface="Frutiger 45 Light" pitchFamily="2" charset="0"/>
            </a:endParaRPr>
          </a:p>
          <a:p>
            <a:pPr lvl="2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400" dirty="0">
                <a:latin typeface="Frutiger 45 Light" pitchFamily="2" charset="0"/>
              </a:rPr>
              <a:t> </a:t>
            </a:r>
            <a:r>
              <a:rPr lang="de-DE" altLang="de-DE" sz="1400" dirty="0" smtClean="0">
                <a:latin typeface="Frutiger 45 Light" pitchFamily="2" charset="0"/>
              </a:rPr>
              <a:t>Sicherheitspartnerschaft Duisburg-Nord</a:t>
            </a:r>
            <a:endParaRPr lang="de-DE" altLang="de-DE" sz="1400" dirty="0">
              <a:latin typeface="Frutiger 45 Light" pitchFamily="2" charset="0"/>
            </a:endParaRPr>
          </a:p>
          <a:p>
            <a:pPr lvl="2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None/>
            </a:pPr>
            <a:endParaRPr lang="de-DE" altLang="de-DE" sz="1600" dirty="0">
              <a:latin typeface="Frutiger 45 Light" pitchFamily="2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17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1509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027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1377950" y="284163"/>
            <a:ext cx="76200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Kommunales Integrationszentrum</a:t>
            </a: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1381125" y="601663"/>
            <a:ext cx="7620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Dezernat des Oberbürgermeisters</a:t>
            </a:r>
          </a:p>
        </p:txBody>
      </p:sp>
      <p:pic>
        <p:nvPicPr>
          <p:cNvPr id="696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514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1404799" y="1268760"/>
            <a:ext cx="7391400" cy="5244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algn="ctr" eaLnBrk="1" hangingPunct="1">
              <a:spcBef>
                <a:spcPts val="1063"/>
              </a:spcBef>
            </a:pPr>
            <a:r>
              <a:rPr lang="de-DE" altLang="de-DE" sz="3200" b="1" dirty="0" err="1" smtClean="0">
                <a:solidFill>
                  <a:schemeClr val="tx1"/>
                </a:solidFill>
                <a:latin typeface="Frutiger 45 Light" pitchFamily="2" charset="0"/>
              </a:rPr>
              <a:t>Measures</a:t>
            </a:r>
            <a:r>
              <a:rPr lang="de-DE" altLang="de-DE" sz="32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3200" b="1" dirty="0" err="1" smtClean="0">
                <a:solidFill>
                  <a:schemeClr val="tx1"/>
                </a:solidFill>
                <a:latin typeface="Frutiger 45 Light" pitchFamily="2" charset="0"/>
              </a:rPr>
              <a:t>and</a:t>
            </a:r>
            <a:r>
              <a:rPr lang="de-DE" altLang="de-DE" sz="32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3200" b="1" dirty="0" err="1" smtClean="0">
                <a:solidFill>
                  <a:schemeClr val="tx1"/>
                </a:solidFill>
                <a:latin typeface="Frutiger 45 Light" pitchFamily="2" charset="0"/>
              </a:rPr>
              <a:t>Facilities</a:t>
            </a:r>
            <a:r>
              <a:rPr lang="de-DE" altLang="de-DE" sz="3200" b="1" dirty="0" smtClean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3200" b="1" dirty="0">
                <a:solidFill>
                  <a:schemeClr val="tx1"/>
                </a:solidFill>
                <a:latin typeface="Frutiger 45 Light" pitchFamily="2" charset="0"/>
              </a:rPr>
              <a:t>in </a:t>
            </a:r>
            <a:r>
              <a:rPr lang="de-DE" altLang="de-DE" sz="3200" b="1" dirty="0" smtClean="0">
                <a:solidFill>
                  <a:schemeClr val="tx1"/>
                </a:solidFill>
                <a:latin typeface="Frutiger 45 Light" pitchFamily="2" charset="0"/>
              </a:rPr>
              <a:t>Duisburg</a:t>
            </a:r>
          </a:p>
          <a:p>
            <a:pPr algn="ctr" eaLnBrk="1" hangingPunct="1">
              <a:spcBef>
                <a:spcPts val="1063"/>
              </a:spcBef>
            </a:pPr>
            <a:endParaRPr lang="de-DE" altLang="de-DE" sz="3200" dirty="0">
              <a:solidFill>
                <a:schemeClr val="tx1"/>
              </a:solidFill>
            </a:endParaRPr>
          </a:p>
          <a:p>
            <a:pPr lvl="0" eaLnBrk="1" hangingPunct="1">
              <a:spcBef>
                <a:spcPct val="20000"/>
              </a:spcBef>
              <a:tabLst/>
            </a:pPr>
            <a:r>
              <a:rPr lang="de-DE" altLang="de-DE" sz="1600" b="1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February</a:t>
            </a:r>
            <a:r>
              <a:rPr lang="de-DE" altLang="de-DE" sz="1600" b="1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b="1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2013, 1 </a:t>
            </a:r>
            <a:r>
              <a:rPr lang="de-DE" altLang="de-DE" sz="1600" b="1" dirty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Mio. Euro </a:t>
            </a:r>
          </a:p>
          <a:p>
            <a:pPr lvl="0" eaLnBrk="1" hangingPunct="1">
              <a:spcBef>
                <a:spcPct val="20000"/>
              </a:spcBef>
              <a:tabLst/>
            </a:pPr>
            <a:endParaRPr lang="de-DE" altLang="de-DE" sz="1600" dirty="0" smtClean="0">
              <a:solidFill>
                <a:prstClr val="black"/>
              </a:solidFill>
              <a:latin typeface="Calibri"/>
              <a:ea typeface="ＭＳ Ｐゴシック" pitchFamily="34" charset="-128"/>
              <a:cs typeface="+mn-cs"/>
            </a:endParaRPr>
          </a:p>
          <a:p>
            <a:pPr marL="285750" lvl="0" indent="-285750" eaLnBrk="1" hangingPunct="1">
              <a:spcBef>
                <a:spcPct val="20000"/>
              </a:spcBef>
              <a:buFontTx/>
              <a:buChar char="-"/>
              <a:tabLst/>
            </a:pP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project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„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Bahtalo</a:t>
            </a:r>
            <a:r>
              <a:rPr lang="de-DE" altLang="de-DE" sz="1600" dirty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“ – Und jetzt bist du hier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“</a:t>
            </a:r>
          </a:p>
          <a:p>
            <a:pPr marL="285750" lvl="0" indent="-285750" eaLnBrk="1" hangingPunct="1">
              <a:spcBef>
                <a:spcPct val="20000"/>
              </a:spcBef>
              <a:buFontTx/>
              <a:buChar char="-"/>
              <a:tabLst/>
            </a:pPr>
            <a:r>
              <a:rPr lang="de-DE" altLang="de-DE" sz="1600" dirty="0" err="1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d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ay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of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dialog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2013 / Tag des Dialogs 2013</a:t>
            </a:r>
            <a:endParaRPr lang="de-DE" altLang="de-DE" sz="1600" dirty="0" smtClean="0">
              <a:solidFill>
                <a:prstClr val="black"/>
              </a:solidFill>
              <a:latin typeface="Calibri"/>
              <a:ea typeface="ＭＳ Ｐゴシック" pitchFamily="34" charset="-128"/>
              <a:cs typeface="+mn-cs"/>
            </a:endParaRPr>
          </a:p>
          <a:p>
            <a:pPr marL="285750" lvl="0" indent="-285750" eaLnBrk="1" hangingPunct="1">
              <a:spcBef>
                <a:spcPct val="20000"/>
              </a:spcBef>
              <a:buFontTx/>
              <a:buChar char="-"/>
              <a:tabLst/>
            </a:pP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courses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for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p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arents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and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c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hildren</a:t>
            </a:r>
            <a:endParaRPr lang="de-DE" altLang="de-DE" sz="1600" dirty="0" smtClean="0">
              <a:solidFill>
                <a:prstClr val="black"/>
              </a:solidFill>
              <a:latin typeface="Calibri"/>
              <a:ea typeface="ＭＳ Ｐゴシック" pitchFamily="34" charset="-128"/>
              <a:cs typeface="+mn-cs"/>
            </a:endParaRPr>
          </a:p>
          <a:p>
            <a:pPr marL="285750" lvl="0" indent="-285750" eaLnBrk="1" hangingPunct="1">
              <a:spcBef>
                <a:spcPct val="20000"/>
              </a:spcBef>
              <a:buFontTx/>
              <a:buChar char="-"/>
              <a:tabLst/>
            </a:pP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„Willkommenskurse“,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low-threshold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courses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for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children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to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lead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them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to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school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and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kindergarten</a:t>
            </a:r>
            <a:endParaRPr lang="de-DE" altLang="de-DE" sz="1600" dirty="0">
              <a:solidFill>
                <a:prstClr val="black"/>
              </a:solidFill>
              <a:latin typeface="Calibri"/>
              <a:ea typeface="ＭＳ Ｐゴシック" pitchFamily="34" charset="-128"/>
              <a:cs typeface="+mn-cs"/>
            </a:endParaRPr>
          </a:p>
          <a:p>
            <a:pPr marL="285750" indent="-285750" eaLnBrk="1" hangingPunct="1">
              <a:spcBef>
                <a:spcPct val="20000"/>
              </a:spcBef>
              <a:buFontTx/>
              <a:buChar char="-"/>
              <a:tabLst/>
            </a:pPr>
            <a:r>
              <a:rPr lang="de-DE" altLang="de-DE" sz="1600" dirty="0" err="1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v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accinations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/ Impfungen</a:t>
            </a:r>
            <a:endParaRPr lang="de-DE" altLang="de-DE" sz="1600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  <a:p>
            <a:pPr marL="285750" lvl="0" indent="-285750" eaLnBrk="1" hangingPunct="1">
              <a:spcBef>
                <a:spcPct val="20000"/>
              </a:spcBef>
              <a:buFontTx/>
              <a:buChar char="-"/>
              <a:tabLst/>
            </a:pPr>
            <a:r>
              <a:rPr lang="de-DE" altLang="de-DE" sz="1600" dirty="0" err="1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p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roject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 „Profile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“ (</a:t>
            </a:r>
            <a:r>
              <a:rPr lang="de-DE" altLang="de-DE" sz="1600" dirty="0" err="1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GfB</a:t>
            </a:r>
            <a:r>
              <a:rPr lang="de-DE" altLang="de-DE" sz="1600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+mn-cs"/>
              </a:rPr>
              <a:t>)</a:t>
            </a:r>
          </a:p>
          <a:p>
            <a:pPr marL="285750" lvl="0" indent="-285750" eaLnBrk="1" hangingPunct="1">
              <a:spcBef>
                <a:spcPct val="20000"/>
              </a:spcBef>
              <a:buFontTx/>
              <a:buChar char="-"/>
              <a:tabLst/>
            </a:pPr>
            <a:endParaRPr lang="de-DE" altLang="de-DE" sz="1600" dirty="0" smtClean="0">
              <a:solidFill>
                <a:prstClr val="black"/>
              </a:solidFill>
              <a:latin typeface="Calibri"/>
              <a:ea typeface="ＭＳ Ｐゴシック" pitchFamily="34" charset="-128"/>
              <a:cs typeface="+mn-cs"/>
            </a:endParaRPr>
          </a:p>
          <a:p>
            <a:pPr lvl="0" eaLnBrk="1" hangingPunct="1">
              <a:spcBef>
                <a:spcPct val="20000"/>
              </a:spcBef>
              <a:tabLst/>
            </a:pPr>
            <a:endParaRPr lang="de-DE" altLang="de-DE" sz="1600" dirty="0">
              <a:solidFill>
                <a:prstClr val="black"/>
              </a:solidFill>
              <a:latin typeface="Calibri"/>
              <a:ea typeface="ＭＳ Ｐゴシック" pitchFamily="34" charset="-128"/>
              <a:cs typeface="+mn-cs"/>
            </a:endParaRPr>
          </a:p>
          <a:p>
            <a:pPr algn="ctr" eaLnBrk="1" hangingPunct="1">
              <a:spcBef>
                <a:spcPts val="1063"/>
              </a:spcBef>
              <a:buClrTx/>
              <a:buFontTx/>
              <a:buNone/>
            </a:pPr>
            <a:endParaRPr lang="de-DE" altLang="de-DE" sz="2000" b="1" dirty="0">
              <a:latin typeface="Frutiger 45 Light" pitchFamily="2" charset="0"/>
              <a:cs typeface="Arial" pitchFamily="34" charset="0"/>
            </a:endParaRPr>
          </a:p>
          <a:p>
            <a:pPr algn="ctr"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 dirty="0">
                <a:latin typeface="Calibri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17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1509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139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1377950" y="284163"/>
            <a:ext cx="76200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Kommunales Integrationszentrum</a:t>
            </a: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1381125" y="601663"/>
            <a:ext cx="7620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Dezernat des Oberbürgermeisters</a:t>
            </a:r>
          </a:p>
        </p:txBody>
      </p:sp>
      <p:pic>
        <p:nvPicPr>
          <p:cNvPr id="696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514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1369300" y="1412776"/>
            <a:ext cx="7391400" cy="4660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063"/>
              </a:spcBef>
              <a:buClrTx/>
              <a:buFontTx/>
              <a:buNone/>
            </a:pPr>
            <a:r>
              <a:rPr lang="de-DE" altLang="de-DE" sz="3200" b="1" dirty="0" smtClean="0">
                <a:latin typeface="Frutiger 45 Light" pitchFamily="2" charset="0"/>
                <a:cs typeface="Arial" pitchFamily="34" charset="0"/>
              </a:rPr>
              <a:t>Fundes Projects </a:t>
            </a:r>
            <a:r>
              <a:rPr lang="de-DE" altLang="de-DE" sz="3200" b="1" dirty="0" err="1" smtClean="0">
                <a:latin typeface="Frutiger 45 Light" pitchFamily="2" charset="0"/>
                <a:cs typeface="Arial" pitchFamily="34" charset="0"/>
              </a:rPr>
              <a:t>since</a:t>
            </a:r>
            <a:r>
              <a:rPr lang="de-DE" altLang="de-DE" sz="3200" b="1" dirty="0" smtClean="0">
                <a:latin typeface="Frutiger 45 Light" pitchFamily="2" charset="0"/>
                <a:cs typeface="Arial" pitchFamily="34" charset="0"/>
              </a:rPr>
              <a:t> 2014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altLang="de-DE" sz="1600" b="1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altLang="de-DE" sz="1600" b="1" dirty="0" smtClean="0">
                <a:solidFill>
                  <a:schemeClr val="tx1"/>
                </a:solidFill>
                <a:ea typeface="ＭＳ Ｐゴシック" pitchFamily="34" charset="-128"/>
              </a:rPr>
              <a:t>UHE </a:t>
            </a:r>
            <a:r>
              <a:rPr lang="de-DE" altLang="de-DE" sz="1600" dirty="0">
                <a:solidFill>
                  <a:schemeClr val="tx1"/>
                </a:solidFill>
                <a:ea typeface="ＭＳ Ｐゴシック" pitchFamily="34" charset="-128"/>
              </a:rPr>
              <a:t>(ESF, MAIS)</a:t>
            </a:r>
            <a:endParaRPr lang="de-DE" altLang="de-DE" sz="1600" b="1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altLang="de-DE" sz="1600" b="1" dirty="0" smtClean="0">
                <a:solidFill>
                  <a:schemeClr val="tx1"/>
                </a:solidFill>
                <a:ea typeface="ＭＳ Ｐゴシック" pitchFamily="34" charset="-128"/>
              </a:rPr>
              <a:t>Integrationslotsen</a:t>
            </a:r>
            <a:r>
              <a:rPr lang="de-DE" altLang="de-DE" sz="16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de-DE" altLang="de-DE" sz="1600" dirty="0">
                <a:solidFill>
                  <a:schemeClr val="tx1"/>
                </a:solidFill>
                <a:ea typeface="ＭＳ Ｐゴシック" pitchFamily="34" charset="-128"/>
              </a:rPr>
              <a:t>(ESF, MAIS)</a:t>
            </a:r>
            <a:endParaRPr lang="de-DE" altLang="de-DE" sz="1600" b="1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633413" lvl="1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altLang="de-DE" sz="1600" dirty="0">
                <a:solidFill>
                  <a:schemeClr val="tx1"/>
                </a:solidFill>
                <a:ea typeface="ＭＳ Ｐゴシック" pitchFamily="34" charset="-128"/>
              </a:rPr>
              <a:t>Arbeitsmarktintegration</a:t>
            </a:r>
          </a:p>
          <a:p>
            <a:pPr marL="633413" lvl="1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altLang="de-DE" sz="1600" dirty="0">
                <a:solidFill>
                  <a:schemeClr val="tx1"/>
                </a:solidFill>
                <a:ea typeface="ＭＳ Ｐゴシック" pitchFamily="34" charset="-128"/>
              </a:rPr>
              <a:t>Allgemeine Integrationsarbeit</a:t>
            </a: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altLang="de-DE" sz="1600" b="1" dirty="0" smtClean="0">
                <a:solidFill>
                  <a:schemeClr val="tx1"/>
                </a:solidFill>
                <a:ea typeface="ＭＳ Ｐゴシック" pitchFamily="34" charset="-128"/>
              </a:rPr>
              <a:t>Inklusion</a:t>
            </a:r>
            <a:r>
              <a:rPr lang="de-DE" altLang="de-DE" sz="16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de-DE" altLang="de-DE" sz="1600" dirty="0">
                <a:solidFill>
                  <a:schemeClr val="tx1"/>
                </a:solidFill>
                <a:ea typeface="ＭＳ Ｐゴシック" pitchFamily="34" charset="-128"/>
              </a:rPr>
              <a:t>– Chance und Perspektive </a:t>
            </a:r>
            <a:r>
              <a:rPr lang="de-DE" altLang="de-DE" sz="1600" dirty="0" smtClean="0">
                <a:solidFill>
                  <a:schemeClr val="tx1"/>
                </a:solidFill>
                <a:ea typeface="ＭＳ Ｐゴシック" pitchFamily="34" charset="-128"/>
              </a:rPr>
              <a:t>(Land NRW)</a:t>
            </a:r>
            <a:endParaRPr lang="de-DE" altLang="de-DE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altLang="de-DE" sz="1600" b="1" dirty="0" smtClean="0">
                <a:solidFill>
                  <a:schemeClr val="tx1"/>
                </a:solidFill>
                <a:ea typeface="ＭＳ Ｐゴシック" pitchFamily="34" charset="-128"/>
              </a:rPr>
              <a:t>Interkulturelle </a:t>
            </a:r>
            <a:r>
              <a:rPr lang="de-DE" altLang="de-DE" sz="1600" b="1" dirty="0" err="1">
                <a:solidFill>
                  <a:schemeClr val="tx1"/>
                </a:solidFill>
                <a:ea typeface="ＭＳ Ｐゴシック" pitchFamily="34" charset="-128"/>
              </a:rPr>
              <a:t>Berater_innen</a:t>
            </a:r>
            <a:r>
              <a:rPr lang="de-DE" altLang="de-DE" sz="1600" dirty="0">
                <a:solidFill>
                  <a:schemeClr val="tx1"/>
                </a:solidFill>
                <a:ea typeface="ＭＳ Ｐゴシック" pitchFamily="34" charset="-128"/>
              </a:rPr>
              <a:t> (Sprachförderung Duisburg e.V.)</a:t>
            </a:r>
            <a:endParaRPr lang="de-DE" altLang="de-DE" sz="1600" b="1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altLang="de-DE" sz="1600" b="1" dirty="0">
                <a:solidFill>
                  <a:schemeClr val="tx1"/>
                </a:solidFill>
                <a:ea typeface="ＭＳ Ｐゴシック" pitchFamily="34" charset="-128"/>
              </a:rPr>
              <a:t>Clearingstelle</a:t>
            </a:r>
            <a:r>
              <a:rPr lang="de-DE" altLang="de-DE" sz="16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de-DE" altLang="de-DE" sz="1600" dirty="0" smtClean="0">
                <a:solidFill>
                  <a:schemeClr val="tx1"/>
                </a:solidFill>
                <a:ea typeface="ＭＳ Ｐゴシック" pitchFamily="34" charset="-128"/>
              </a:rPr>
              <a:t>(Land NRW, AWO-</a:t>
            </a:r>
            <a:r>
              <a:rPr lang="de-DE" altLang="de-DE" sz="1600" dirty="0" err="1" smtClean="0">
                <a:solidFill>
                  <a:schemeClr val="tx1"/>
                </a:solidFill>
                <a:ea typeface="ＭＳ Ｐゴシック" pitchFamily="34" charset="-128"/>
              </a:rPr>
              <a:t>Integrations</a:t>
            </a:r>
            <a:r>
              <a:rPr lang="de-DE" altLang="de-DE" sz="1600" dirty="0" smtClean="0">
                <a:solidFill>
                  <a:schemeClr val="tx1"/>
                </a:solidFill>
                <a:ea typeface="ＭＳ Ｐゴシック" pitchFamily="34" charset="-128"/>
              </a:rPr>
              <a:t> gGmbH)</a:t>
            </a:r>
            <a:endParaRPr lang="de-DE" altLang="de-DE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altLang="de-DE" sz="1600" b="1" dirty="0" smtClean="0">
                <a:solidFill>
                  <a:schemeClr val="tx1"/>
                </a:solidFill>
                <a:ea typeface="ＭＳ Ｐゴシック" pitchFamily="34" charset="-128"/>
              </a:rPr>
              <a:t>ROMACT</a:t>
            </a:r>
            <a:r>
              <a:rPr lang="de-DE" altLang="de-DE" sz="1600" dirty="0" smtClean="0">
                <a:solidFill>
                  <a:schemeClr val="tx1"/>
                </a:solidFill>
                <a:ea typeface="ＭＳ Ｐゴシック" pitchFamily="34" charset="-128"/>
              </a:rPr>
              <a:t> (EC)</a:t>
            </a:r>
            <a:endParaRPr lang="de-DE" altLang="de-DE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altLang="de-DE" sz="1600" dirty="0" smtClean="0">
                <a:solidFill>
                  <a:schemeClr val="tx1"/>
                </a:solidFill>
                <a:ea typeface="ＭＳ Ｐゴシック" pitchFamily="34" charset="-128"/>
              </a:rPr>
              <a:t>Programm </a:t>
            </a:r>
            <a:r>
              <a:rPr lang="de-DE" altLang="de-DE" sz="1600" b="1" dirty="0" err="1" smtClean="0">
                <a:solidFill>
                  <a:schemeClr val="tx1"/>
                </a:solidFill>
                <a:ea typeface="ＭＳ Ｐゴシック" pitchFamily="34" charset="-128"/>
              </a:rPr>
              <a:t>KeKiz</a:t>
            </a:r>
            <a:r>
              <a:rPr lang="de-DE" altLang="de-DE" sz="1600" dirty="0" smtClean="0">
                <a:solidFill>
                  <a:schemeClr val="tx1"/>
                </a:solidFill>
                <a:ea typeface="ＭＳ Ｐゴシック" pitchFamily="34" charset="-128"/>
              </a:rPr>
              <a:t> (Land NRW)</a:t>
            </a:r>
            <a:endParaRPr lang="de-DE" altLang="de-DE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28575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altLang="de-DE" sz="1600" dirty="0" smtClean="0">
                <a:solidFill>
                  <a:schemeClr val="tx1"/>
                </a:solidFill>
                <a:ea typeface="ＭＳ Ｐゴシック" pitchFamily="34" charset="-128"/>
              </a:rPr>
              <a:t>Programm </a:t>
            </a:r>
            <a:r>
              <a:rPr lang="de-DE" altLang="de-DE" sz="1600" dirty="0">
                <a:solidFill>
                  <a:schemeClr val="tx1"/>
                </a:solidFill>
                <a:ea typeface="ＭＳ Ｐゴシック" pitchFamily="34" charset="-128"/>
              </a:rPr>
              <a:t>„</a:t>
            </a:r>
            <a:r>
              <a:rPr lang="de-DE" altLang="de-DE" sz="1600" b="1" dirty="0">
                <a:solidFill>
                  <a:schemeClr val="tx1"/>
                </a:solidFill>
                <a:ea typeface="ＭＳ Ｐゴシック" pitchFamily="34" charset="-128"/>
              </a:rPr>
              <a:t>Starke Quartiere – starke Menschen</a:t>
            </a:r>
            <a:r>
              <a:rPr lang="de-DE" altLang="de-DE" sz="1600" dirty="0" smtClean="0">
                <a:solidFill>
                  <a:schemeClr val="tx1"/>
                </a:solidFill>
                <a:ea typeface="ＭＳ Ｐゴシック" pitchFamily="34" charset="-128"/>
              </a:rPr>
              <a:t>“ (Land NRW)</a:t>
            </a:r>
            <a:endParaRPr lang="de-DE" altLang="de-DE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algn="ctr" eaLnBrk="1" hangingPunct="1">
              <a:spcBef>
                <a:spcPts val="1063"/>
              </a:spcBef>
              <a:buClrTx/>
              <a:buFontTx/>
              <a:buNone/>
            </a:pPr>
            <a:endParaRPr lang="de-DE" altLang="de-DE" sz="2000" b="1" dirty="0">
              <a:latin typeface="Frutiger 45 Light" pitchFamily="2" charset="0"/>
              <a:cs typeface="Arial" pitchFamily="34" charset="0"/>
            </a:endParaRPr>
          </a:p>
          <a:p>
            <a:pPr algn="ctr"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 dirty="0">
                <a:latin typeface="Calibri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17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1509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0755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377950" y="284163"/>
            <a:ext cx="76200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Kommunales Integrationszentrum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381125" y="601663"/>
            <a:ext cx="7620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Dezernat des Oberbürgermeisters</a:t>
            </a: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514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447800" y="1981200"/>
            <a:ext cx="7391400" cy="3533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063"/>
              </a:spcBef>
              <a:buClrTx/>
              <a:buFontTx/>
              <a:buNone/>
            </a:pPr>
            <a:r>
              <a:rPr lang="de-DE" altLang="de-DE" sz="3200" b="1" dirty="0" err="1" smtClean="0">
                <a:latin typeface="Frutiger 45 Light" pitchFamily="2" charset="0"/>
                <a:cs typeface="Arial" pitchFamily="34" charset="0"/>
              </a:rPr>
              <a:t>Résumé</a:t>
            </a:r>
            <a:endParaRPr lang="de-DE" altLang="de-DE" sz="3200" b="1" dirty="0" smtClean="0">
              <a:latin typeface="Frutiger 45 Light" pitchFamily="2" charset="0"/>
              <a:cs typeface="Arial" pitchFamily="34" charset="0"/>
            </a:endParaRPr>
          </a:p>
          <a:p>
            <a:pPr algn="ctr" eaLnBrk="1" hangingPunct="1">
              <a:spcBef>
                <a:spcPts val="1063"/>
              </a:spcBef>
              <a:buClrTx/>
              <a:buFontTx/>
              <a:buNone/>
            </a:pPr>
            <a:endParaRPr lang="de-DE" altLang="de-DE" sz="3200" b="1" dirty="0">
              <a:latin typeface="Frutiger 45 Light" pitchFamily="2" charset="0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800" dirty="0" smtClean="0">
                <a:latin typeface="Frutiger 45 Light" pitchFamily="2" charset="0"/>
              </a:rPr>
              <a:t> </a:t>
            </a:r>
            <a:r>
              <a:rPr lang="de-DE" altLang="de-DE" sz="1800" dirty="0" err="1" smtClean="0">
                <a:latin typeface="Frutiger 45 Light" pitchFamily="2" charset="0"/>
              </a:rPr>
              <a:t>coordination</a:t>
            </a:r>
            <a:r>
              <a:rPr lang="de-DE" altLang="de-DE" sz="1800" dirty="0" smtClean="0">
                <a:latin typeface="Frutiger 45 Light" pitchFamily="2" charset="0"/>
              </a:rPr>
              <a:t> </a:t>
            </a:r>
            <a:endParaRPr lang="de-DE" altLang="de-DE" sz="1800" dirty="0" smtClean="0">
              <a:latin typeface="Frutiger 45 Light" pitchFamily="2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800" dirty="0">
                <a:latin typeface="Frutiger 45 Light" pitchFamily="2" charset="0"/>
              </a:rPr>
              <a:t> </a:t>
            </a:r>
            <a:r>
              <a:rPr lang="de-DE" altLang="de-DE" sz="1800" dirty="0" err="1" smtClean="0">
                <a:latin typeface="Frutiger 45 Light" pitchFamily="2" charset="0"/>
              </a:rPr>
              <a:t>n</a:t>
            </a:r>
            <a:r>
              <a:rPr lang="de-DE" altLang="de-DE" sz="1800" dirty="0" err="1" smtClean="0">
                <a:latin typeface="Frutiger 45 Light" pitchFamily="2" charset="0"/>
              </a:rPr>
              <a:t>etworking</a:t>
            </a:r>
            <a:r>
              <a:rPr lang="de-DE" altLang="de-DE" sz="1800" dirty="0" smtClean="0">
                <a:latin typeface="Frutiger 45 Light" pitchFamily="2" charset="0"/>
              </a:rPr>
              <a:t>, </a:t>
            </a:r>
            <a:r>
              <a:rPr lang="de-DE" altLang="de-DE" sz="1800" dirty="0" err="1" smtClean="0">
                <a:latin typeface="Frutiger 45 Light" pitchFamily="2" charset="0"/>
              </a:rPr>
              <a:t>involvement</a:t>
            </a:r>
            <a:endParaRPr lang="de-DE" altLang="de-DE" sz="1800" dirty="0" smtClean="0">
              <a:latin typeface="Frutiger 45 Light" pitchFamily="2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800" dirty="0">
                <a:latin typeface="Frutiger 45 Light" pitchFamily="2" charset="0"/>
              </a:rPr>
              <a:t> </a:t>
            </a:r>
            <a:r>
              <a:rPr lang="de-DE" altLang="de-DE" sz="1800" dirty="0" smtClean="0">
                <a:latin typeface="Frutiger 45 Light" pitchFamily="2" charset="0"/>
              </a:rPr>
              <a:t>well-</a:t>
            </a:r>
            <a:r>
              <a:rPr lang="de-DE" altLang="de-DE" sz="1800" dirty="0" err="1" smtClean="0">
                <a:latin typeface="Frutiger 45 Light" pitchFamily="2" charset="0"/>
              </a:rPr>
              <a:t>placed</a:t>
            </a:r>
            <a:r>
              <a:rPr lang="de-DE" altLang="de-DE" sz="1800" dirty="0" smtClean="0">
                <a:latin typeface="Frutiger 45 Light" pitchFamily="2" charset="0"/>
              </a:rPr>
              <a:t> </a:t>
            </a:r>
            <a:r>
              <a:rPr lang="de-DE" altLang="de-DE" sz="1800" dirty="0" err="1" smtClean="0">
                <a:latin typeface="Frutiger 45 Light" pitchFamily="2" charset="0"/>
              </a:rPr>
              <a:t>measures</a:t>
            </a:r>
            <a:r>
              <a:rPr lang="de-DE" altLang="de-DE" sz="1800" dirty="0" smtClean="0">
                <a:latin typeface="Frutiger 45 Light" pitchFamily="2" charset="0"/>
              </a:rPr>
              <a:t> </a:t>
            </a:r>
            <a:r>
              <a:rPr lang="de-DE" altLang="de-DE" sz="1800" dirty="0" err="1" smtClean="0">
                <a:latin typeface="Frutiger 45 Light" pitchFamily="2" charset="0"/>
              </a:rPr>
              <a:t>and</a:t>
            </a:r>
            <a:r>
              <a:rPr lang="de-DE" altLang="de-DE" sz="1800" dirty="0" smtClean="0">
                <a:latin typeface="Frutiger 45 Light" pitchFamily="2" charset="0"/>
              </a:rPr>
              <a:t> </a:t>
            </a:r>
            <a:r>
              <a:rPr lang="de-DE" altLang="de-DE" sz="1800" dirty="0" err="1" smtClean="0">
                <a:latin typeface="Frutiger 45 Light" pitchFamily="2" charset="0"/>
              </a:rPr>
              <a:t>facilities</a:t>
            </a:r>
            <a:endParaRPr lang="de-DE" altLang="de-DE" sz="1800" dirty="0" smtClean="0">
              <a:latin typeface="Frutiger 45 Light" pitchFamily="2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800" dirty="0" smtClean="0">
                <a:latin typeface="Frutiger 45 Light" pitchFamily="2" charset="0"/>
              </a:rPr>
              <a:t> </a:t>
            </a:r>
            <a:r>
              <a:rPr lang="de-DE" altLang="de-DE" sz="1800" dirty="0" err="1">
                <a:latin typeface="Frutiger 45 Light" pitchFamily="2" charset="0"/>
              </a:rPr>
              <a:t>c</a:t>
            </a:r>
            <a:r>
              <a:rPr lang="de-DE" altLang="de-DE" sz="1800" dirty="0" err="1" smtClean="0">
                <a:latin typeface="Frutiger 45 Light" pitchFamily="2" charset="0"/>
              </a:rPr>
              <a:t>onstancy</a:t>
            </a:r>
            <a:r>
              <a:rPr lang="de-DE" altLang="de-DE" sz="1800" dirty="0" smtClean="0">
                <a:latin typeface="Frutiger 45 Light" pitchFamily="2" charset="0"/>
              </a:rPr>
              <a:t> </a:t>
            </a:r>
            <a:r>
              <a:rPr lang="de-DE" altLang="de-DE" sz="1800" dirty="0" err="1" smtClean="0">
                <a:latin typeface="Frutiger 45 Light" pitchFamily="2" charset="0"/>
              </a:rPr>
              <a:t>and</a:t>
            </a:r>
            <a:r>
              <a:rPr lang="de-DE" altLang="de-DE" sz="1800" dirty="0" smtClean="0">
                <a:latin typeface="Frutiger 45 Light" pitchFamily="2" charset="0"/>
              </a:rPr>
              <a:t> </a:t>
            </a:r>
            <a:r>
              <a:rPr lang="de-DE" altLang="de-DE" sz="1800" dirty="0" err="1" smtClean="0">
                <a:latin typeface="Frutiger 45 Light" pitchFamily="2" charset="0"/>
              </a:rPr>
              <a:t>flexibility</a:t>
            </a:r>
            <a:endParaRPr lang="de-DE" altLang="de-DE" sz="1800" dirty="0">
              <a:latin typeface="Frutiger 45 Light" pitchFamily="2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800" dirty="0" smtClean="0">
                <a:latin typeface="Frutiger 45 Light" pitchFamily="2" charset="0"/>
              </a:rPr>
              <a:t> </a:t>
            </a:r>
            <a:r>
              <a:rPr lang="de-DE" altLang="de-DE" sz="1800" dirty="0" err="1" smtClean="0">
                <a:latin typeface="Frutiger 45 Light" pitchFamily="2" charset="0"/>
              </a:rPr>
              <a:t>controlling</a:t>
            </a:r>
            <a:r>
              <a:rPr lang="de-DE" altLang="de-DE" sz="1800" dirty="0" smtClean="0">
                <a:latin typeface="Frutiger 45 Light" pitchFamily="2" charset="0"/>
              </a:rPr>
              <a:t> </a:t>
            </a:r>
            <a:r>
              <a:rPr lang="de-DE" altLang="de-DE" sz="1800" dirty="0" smtClean="0">
                <a:latin typeface="Frutiger 45 Light" pitchFamily="2" charset="0"/>
              </a:rPr>
              <a:t>und </a:t>
            </a:r>
            <a:r>
              <a:rPr lang="de-DE" altLang="de-DE" sz="1800" dirty="0" err="1" smtClean="0">
                <a:latin typeface="Frutiger 45 Light" pitchFamily="2" charset="0"/>
              </a:rPr>
              <a:t>targeted</a:t>
            </a:r>
            <a:r>
              <a:rPr lang="de-DE" altLang="de-DE" sz="1800" dirty="0" smtClean="0">
                <a:latin typeface="Frutiger 45 Light" pitchFamily="2" charset="0"/>
              </a:rPr>
              <a:t> </a:t>
            </a:r>
            <a:r>
              <a:rPr lang="de-DE" altLang="de-DE" sz="1800" dirty="0" err="1" smtClean="0">
                <a:latin typeface="Frutiger 45 Light" pitchFamily="2" charset="0"/>
              </a:rPr>
              <a:t>adaptation</a:t>
            </a:r>
            <a:endParaRPr lang="de-DE" altLang="de-DE" sz="2000" b="1" dirty="0">
              <a:latin typeface="Frutiger 45 Light" pitchFamily="2" charset="0"/>
              <a:cs typeface="Arial" pitchFamily="34" charset="0"/>
            </a:endParaRPr>
          </a:p>
          <a:p>
            <a:pPr algn="ctr"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 dirty="0">
                <a:latin typeface="Calibri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17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1509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1219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17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1509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377950" y="284163"/>
            <a:ext cx="76200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600" b="1" dirty="0">
                <a:solidFill>
                  <a:srgbClr val="0035AD"/>
                </a:solidFill>
              </a:rPr>
              <a:t>Kommunales Integrationszentrum</a:t>
            </a: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514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1381125" y="601663"/>
            <a:ext cx="7620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 dirty="0">
                <a:solidFill>
                  <a:srgbClr val="0035AD"/>
                </a:solidFill>
              </a:rPr>
              <a:t>Dezernat des Oberbürgermeisters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828800" y="1371600"/>
            <a:ext cx="6858000" cy="5011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de-DE" altLang="de-DE" sz="3200" b="1" dirty="0" smtClean="0">
                <a:solidFill>
                  <a:schemeClr val="tx1"/>
                </a:solidFill>
                <a:latin typeface="Frutiger 45 Light" pitchFamily="2" charset="0"/>
              </a:rPr>
              <a:t>Content</a:t>
            </a:r>
            <a:endParaRPr lang="de-DE" altLang="de-DE" sz="3200" b="1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>
              <a:spcBef>
                <a:spcPts val="1500"/>
              </a:spcBef>
              <a:buFont typeface="Calibri" pitchFamily="34" charset="0"/>
              <a:buChar char="•"/>
            </a:pPr>
            <a:r>
              <a:rPr lang="de-DE" altLang="de-DE" sz="2000" b="1" dirty="0" smtClean="0">
                <a:latin typeface="Frutiger 45 Light" pitchFamily="2" charset="0"/>
              </a:rPr>
              <a:t>  </a:t>
            </a:r>
            <a:r>
              <a:rPr lang="de-DE" altLang="de-DE" sz="2000" dirty="0" smtClean="0">
                <a:latin typeface="Frutiger 45 Light" pitchFamily="2" charset="0"/>
              </a:rPr>
              <a:t>initial </a:t>
            </a:r>
            <a:r>
              <a:rPr lang="de-DE" altLang="de-DE" sz="2000" dirty="0" err="1" smtClean="0">
                <a:latin typeface="Frutiger 45 Light" pitchFamily="2" charset="0"/>
              </a:rPr>
              <a:t>situation</a:t>
            </a:r>
            <a:r>
              <a:rPr lang="de-DE" altLang="de-DE" sz="2000" dirty="0" smtClean="0">
                <a:latin typeface="Frutiger 45 Light" pitchFamily="2" charset="0"/>
              </a:rPr>
              <a:t>:  </a:t>
            </a:r>
            <a:r>
              <a:rPr lang="de-DE" altLang="de-DE" sz="2000" dirty="0" err="1" smtClean="0">
                <a:latin typeface="Frutiger 45 Light" pitchFamily="2" charset="0"/>
              </a:rPr>
              <a:t>facts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err="1" smtClean="0">
                <a:latin typeface="Frutiger 45 Light" pitchFamily="2" charset="0"/>
              </a:rPr>
              <a:t>and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err="1">
                <a:latin typeface="Frutiger 45 Light" pitchFamily="2" charset="0"/>
              </a:rPr>
              <a:t>f</a:t>
            </a:r>
            <a:r>
              <a:rPr lang="de-DE" altLang="de-DE" sz="2000" dirty="0" err="1" smtClean="0">
                <a:latin typeface="Frutiger 45 Light" pitchFamily="2" charset="0"/>
              </a:rPr>
              <a:t>igures</a:t>
            </a:r>
            <a:endParaRPr lang="de-DE" altLang="de-DE" sz="2000" dirty="0">
              <a:latin typeface="Frutiger 45 Light" pitchFamily="2" charset="0"/>
            </a:endParaRPr>
          </a:p>
          <a:p>
            <a:pPr eaLnBrk="1" hangingPunct="1">
              <a:spcBef>
                <a:spcPts val="1250"/>
              </a:spcBef>
              <a:buClrTx/>
              <a:buFontTx/>
              <a:buChar char="•"/>
            </a:pPr>
            <a:r>
              <a:rPr lang="de-DE" altLang="de-DE" sz="2000" dirty="0">
                <a:latin typeface="Frutiger 45 Light" pitchFamily="2" charset="0"/>
              </a:rPr>
              <a:t>  </a:t>
            </a:r>
            <a:r>
              <a:rPr lang="de-DE" altLang="de-DE" sz="2000" dirty="0" err="1" smtClean="0">
                <a:latin typeface="Frutiger 45 Light" pitchFamily="2" charset="0"/>
              </a:rPr>
              <a:t>challenges</a:t>
            </a:r>
            <a:endParaRPr lang="de-DE" altLang="de-DE" sz="2000" dirty="0" smtClean="0">
              <a:latin typeface="Frutiger 45 Light" pitchFamily="2" charset="0"/>
            </a:endParaRPr>
          </a:p>
          <a:p>
            <a:pPr eaLnBrk="1" hangingPunct="1">
              <a:spcBef>
                <a:spcPts val="1250"/>
              </a:spcBef>
              <a:buClrTx/>
              <a:buFontTx/>
              <a:buChar char="•"/>
            </a:pPr>
            <a:r>
              <a:rPr lang="de-DE" altLang="de-DE" sz="2000" dirty="0">
                <a:latin typeface="Frutiger 45 Light" pitchFamily="2" charset="0"/>
              </a:rPr>
              <a:t> 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err="1">
                <a:latin typeface="Frutiger 45 Light" pitchFamily="2" charset="0"/>
              </a:rPr>
              <a:t>p</a:t>
            </a:r>
            <a:r>
              <a:rPr lang="de-DE" altLang="de-DE" sz="2000" dirty="0" err="1" smtClean="0">
                <a:latin typeface="Frutiger 45 Light" pitchFamily="2" charset="0"/>
              </a:rPr>
              <a:t>riorities</a:t>
            </a:r>
            <a:endParaRPr lang="de-DE" altLang="de-DE" sz="2000" dirty="0" smtClean="0">
              <a:latin typeface="Frutiger 45 Light" pitchFamily="2" charset="0"/>
            </a:endParaRPr>
          </a:p>
          <a:p>
            <a:pPr eaLnBrk="1" hangingPunct="1">
              <a:spcBef>
                <a:spcPts val="1250"/>
              </a:spcBef>
              <a:buClrTx/>
              <a:buFontTx/>
              <a:buChar char="•"/>
            </a:pPr>
            <a:r>
              <a:rPr lang="de-DE" altLang="de-DE" sz="2000" dirty="0" smtClean="0">
                <a:latin typeface="Frutiger 45 Light" pitchFamily="2" charset="0"/>
              </a:rPr>
              <a:t>  </a:t>
            </a:r>
            <a:r>
              <a:rPr lang="de-DE" altLang="de-DE" sz="2000" dirty="0" err="1">
                <a:latin typeface="Frutiger 45 Light" pitchFamily="2" charset="0"/>
              </a:rPr>
              <a:t>r</a:t>
            </a:r>
            <a:r>
              <a:rPr lang="de-DE" altLang="de-DE" sz="2000" dirty="0" err="1" smtClean="0">
                <a:latin typeface="Frutiger 45 Light" pitchFamily="2" charset="0"/>
              </a:rPr>
              <a:t>oad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err="1" smtClean="0">
                <a:latin typeface="Frutiger 45 Light" pitchFamily="2" charset="0"/>
              </a:rPr>
              <a:t>map</a:t>
            </a:r>
            <a:r>
              <a:rPr lang="de-DE" altLang="de-DE" sz="2000" dirty="0" smtClean="0">
                <a:latin typeface="Frutiger 45 Light" pitchFamily="2" charset="0"/>
              </a:rPr>
              <a:t> „</a:t>
            </a:r>
            <a:r>
              <a:rPr lang="de-DE" altLang="de-DE" sz="2000" dirty="0" err="1" smtClean="0">
                <a:latin typeface="Frutiger 45 Light" pitchFamily="2" charset="0"/>
              </a:rPr>
              <a:t>immigration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err="1" smtClean="0">
                <a:latin typeface="Frutiger 45 Light" pitchFamily="2" charset="0"/>
              </a:rPr>
              <a:t>from</a:t>
            </a:r>
            <a:r>
              <a:rPr lang="de-DE" altLang="de-DE" sz="2000" dirty="0" smtClean="0">
                <a:latin typeface="Frutiger 45 Light" pitchFamily="2" charset="0"/>
              </a:rPr>
              <a:t> SEE“</a:t>
            </a:r>
          </a:p>
          <a:p>
            <a:pPr eaLnBrk="1" hangingPunct="1">
              <a:spcBef>
                <a:spcPts val="1500"/>
              </a:spcBef>
              <a:buFont typeface="Calibri" pitchFamily="34" charset="0"/>
              <a:buChar char="•"/>
            </a:pPr>
            <a:r>
              <a:rPr lang="de-DE" altLang="de-DE" sz="2000" dirty="0">
                <a:latin typeface="Frutiger 45 Light" pitchFamily="2" charset="0"/>
              </a:rPr>
              <a:t> 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err="1">
                <a:latin typeface="Frutiger 45 Light" pitchFamily="2" charset="0"/>
              </a:rPr>
              <a:t>s</a:t>
            </a:r>
            <a:r>
              <a:rPr lang="de-DE" altLang="de-DE" sz="2000" dirty="0" err="1" smtClean="0">
                <a:latin typeface="Frutiger 45 Light" pitchFamily="2" charset="0"/>
              </a:rPr>
              <a:t>tructures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err="1" smtClean="0">
                <a:latin typeface="Frutiger 45 Light" pitchFamily="2" charset="0"/>
              </a:rPr>
              <a:t>of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err="1" smtClean="0">
                <a:latin typeface="Frutiger 45 Light" pitchFamily="2" charset="0"/>
              </a:rPr>
              <a:t>projects</a:t>
            </a:r>
            <a:endParaRPr lang="de-DE" altLang="de-DE" sz="2000" dirty="0" smtClean="0">
              <a:latin typeface="Frutiger 45 Light" pitchFamily="2" charset="0"/>
            </a:endParaRPr>
          </a:p>
          <a:p>
            <a:pPr eaLnBrk="1" hangingPunct="1">
              <a:spcBef>
                <a:spcPts val="1500"/>
              </a:spcBef>
              <a:buFont typeface="Calibri" pitchFamily="34" charset="0"/>
              <a:buChar char="•"/>
            </a:pPr>
            <a:r>
              <a:rPr lang="de-DE" altLang="de-DE" sz="2000" dirty="0">
                <a:latin typeface="Frutiger 45 Light" pitchFamily="2" charset="0"/>
              </a:rPr>
              <a:t> 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err="1">
                <a:latin typeface="Frutiger 45 Light" pitchFamily="2" charset="0"/>
              </a:rPr>
              <a:t>n</a:t>
            </a:r>
            <a:r>
              <a:rPr lang="de-DE" altLang="de-DE" sz="2000" dirty="0" err="1" smtClean="0">
                <a:latin typeface="Frutiger 45 Light" pitchFamily="2" charset="0"/>
              </a:rPr>
              <a:t>etworking</a:t>
            </a:r>
            <a:endParaRPr lang="de-DE" altLang="de-DE" sz="2000" dirty="0" smtClean="0">
              <a:latin typeface="Frutiger 45 Light" pitchFamily="2" charset="0"/>
            </a:endParaRPr>
          </a:p>
          <a:p>
            <a:pPr eaLnBrk="1" hangingPunct="1">
              <a:spcBef>
                <a:spcPts val="1500"/>
              </a:spcBef>
              <a:buFont typeface="Calibri" pitchFamily="34" charset="0"/>
              <a:buChar char="•"/>
            </a:pPr>
            <a:r>
              <a:rPr lang="de-DE" altLang="de-DE" sz="2000" dirty="0" smtClean="0">
                <a:latin typeface="Frutiger 45 Light" pitchFamily="2" charset="0"/>
              </a:rPr>
              <a:t>  </a:t>
            </a:r>
            <a:r>
              <a:rPr lang="de-DE" altLang="de-DE" sz="2000" dirty="0" err="1">
                <a:latin typeface="Frutiger 45 Light" pitchFamily="2" charset="0"/>
              </a:rPr>
              <a:t>m</a:t>
            </a:r>
            <a:r>
              <a:rPr lang="de-DE" altLang="de-DE" sz="2000" dirty="0" err="1" smtClean="0">
                <a:latin typeface="Frutiger 45 Light" pitchFamily="2" charset="0"/>
              </a:rPr>
              <a:t>easures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err="1" smtClean="0">
                <a:latin typeface="Frutiger 45 Light" pitchFamily="2" charset="0"/>
              </a:rPr>
              <a:t>and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err="1" smtClean="0">
                <a:latin typeface="Frutiger 45 Light" pitchFamily="2" charset="0"/>
              </a:rPr>
              <a:t>facilites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smtClean="0">
                <a:latin typeface="Frutiger 45 Light" pitchFamily="2" charset="0"/>
              </a:rPr>
              <a:t>in Duisburg</a:t>
            </a:r>
            <a:endParaRPr lang="de-DE" altLang="de-DE" sz="2000" dirty="0">
              <a:latin typeface="Frutiger 45 Light" pitchFamily="2" charset="0"/>
            </a:endParaRPr>
          </a:p>
          <a:p>
            <a:pPr eaLnBrk="1" hangingPunct="1">
              <a:spcBef>
                <a:spcPts val="1500"/>
              </a:spcBef>
              <a:buFont typeface="Calibri" pitchFamily="34" charset="0"/>
              <a:buChar char="•"/>
            </a:pPr>
            <a:r>
              <a:rPr lang="de-DE" altLang="de-DE" sz="2000" dirty="0">
                <a:latin typeface="Frutiger 45 Light" pitchFamily="2" charset="0"/>
              </a:rPr>
              <a:t>  </a:t>
            </a:r>
            <a:r>
              <a:rPr lang="de-DE" altLang="de-DE" sz="2000" dirty="0" err="1" smtClean="0">
                <a:latin typeface="Frutiger 45 Light" pitchFamily="2" charset="0"/>
              </a:rPr>
              <a:t>funded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err="1" smtClean="0">
                <a:latin typeface="Frutiger 45 Light" pitchFamily="2" charset="0"/>
              </a:rPr>
              <a:t>projects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err="1" smtClean="0">
                <a:latin typeface="Frutiger 45 Light" pitchFamily="2" charset="0"/>
              </a:rPr>
              <a:t>since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smtClean="0">
                <a:latin typeface="Frutiger 45 Light" pitchFamily="2" charset="0"/>
              </a:rPr>
              <a:t>2014</a:t>
            </a:r>
          </a:p>
          <a:p>
            <a:pPr eaLnBrk="1" hangingPunct="1">
              <a:spcBef>
                <a:spcPts val="1500"/>
              </a:spcBef>
              <a:buFont typeface="Calibri" pitchFamily="34" charset="0"/>
              <a:buChar char="•"/>
            </a:pPr>
            <a:r>
              <a:rPr lang="de-DE" altLang="de-DE" sz="2000" dirty="0">
                <a:latin typeface="Frutiger 45 Light" pitchFamily="2" charset="0"/>
              </a:rPr>
              <a:t> </a:t>
            </a:r>
            <a:r>
              <a:rPr lang="de-DE" altLang="de-DE" sz="2000" dirty="0" smtClean="0">
                <a:latin typeface="Frutiger 45 Light" pitchFamily="2" charset="0"/>
              </a:rPr>
              <a:t> </a:t>
            </a:r>
            <a:r>
              <a:rPr lang="de-DE" altLang="de-DE" sz="2000" dirty="0" err="1">
                <a:latin typeface="Frutiger 45 Light" pitchFamily="2" charset="0"/>
              </a:rPr>
              <a:t>r</a:t>
            </a:r>
            <a:r>
              <a:rPr lang="de-DE" altLang="de-DE" sz="2000" dirty="0" err="1" smtClean="0">
                <a:latin typeface="Frutiger 45 Light" pitchFamily="2" charset="0"/>
              </a:rPr>
              <a:t>ésumé</a:t>
            </a:r>
            <a:endParaRPr lang="de-DE" altLang="de-DE" sz="2000" dirty="0">
              <a:latin typeface="Frutiger 45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02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514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1377950" y="284163"/>
            <a:ext cx="76200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600" b="1" dirty="0">
                <a:solidFill>
                  <a:srgbClr val="0035AD"/>
                </a:solidFill>
              </a:rPr>
              <a:t>Kommunales Integrationszentrum</a:t>
            </a:r>
          </a:p>
        </p:txBody>
      </p:sp>
      <p:sp>
        <p:nvSpPr>
          <p:cNvPr id="59396" name="Text Box 3"/>
          <p:cNvSpPr txBox="1">
            <a:spLocks noChangeArrowheads="1"/>
          </p:cNvSpPr>
          <p:nvPr/>
        </p:nvSpPr>
        <p:spPr bwMode="auto">
          <a:xfrm>
            <a:off x="1381125" y="601663"/>
            <a:ext cx="7620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 dirty="0">
                <a:solidFill>
                  <a:srgbClr val="0035AD"/>
                </a:solidFill>
              </a:rPr>
              <a:t>Dezernat des Oberbürgermeisters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17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1509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75" y="1844824"/>
            <a:ext cx="7969200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eck 1"/>
          <p:cNvSpPr/>
          <p:nvPr/>
        </p:nvSpPr>
        <p:spPr>
          <a:xfrm>
            <a:off x="4068593" y="3244334"/>
            <a:ext cx="1006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Oktober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267744" y="1628800"/>
            <a:ext cx="6411119" cy="216024"/>
          </a:xfrm>
        </p:spPr>
        <p:txBody>
          <a:bodyPr>
            <a:noAutofit/>
          </a:bodyPr>
          <a:lstStyle/>
          <a:p>
            <a:pPr algn="l"/>
            <a:r>
              <a:rPr lang="de-DE" sz="1800" b="1" dirty="0" smtClean="0"/>
              <a:t>Immigration </a:t>
            </a:r>
            <a:r>
              <a:rPr lang="de-DE" sz="1800" b="1" dirty="0" err="1" smtClean="0"/>
              <a:t>development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Romanian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and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Bulgarian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citizens</a:t>
            </a:r>
            <a:r>
              <a:rPr lang="de-DE" sz="1800" b="1" dirty="0" smtClean="0"/>
              <a:t> </a:t>
            </a:r>
            <a:endParaRPr lang="de-DE" sz="1800" b="1" dirty="0"/>
          </a:p>
        </p:txBody>
      </p:sp>
    </p:spTree>
    <p:extLst>
      <p:ext uri="{BB962C8B-B14F-4D97-AF65-F5344CB8AC3E}">
        <p14:creationId xmlns:p14="http://schemas.microsoft.com/office/powerpoint/2010/main" val="1259341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514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371600" y="304800"/>
            <a:ext cx="34702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ts val="2500"/>
              </a:lnSpc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  <a:latin typeface="Arial" pitchFamily="34" charset="0"/>
              </a:rPr>
              <a:t>Kommunales Integrationszentrum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371600" y="609600"/>
            <a:ext cx="3459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600" b="1">
                <a:solidFill>
                  <a:srgbClr val="0035AD"/>
                </a:solidFill>
                <a:latin typeface="Arial" pitchFamily="34" charset="0"/>
              </a:rPr>
              <a:t>Dezernat des Oberbürgermeisters</a:t>
            </a:r>
          </a:p>
        </p:txBody>
      </p:sp>
      <p:pic>
        <p:nvPicPr>
          <p:cNvPr id="71687" name="Bild 3" descr="Beschreibung: ttp://www.arbeit.nrw.de/esf/in_menschen_investieren/oeffentlichkeitsarbeit/download/jpg/eu_esf_mais_qu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296025"/>
            <a:ext cx="233362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k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8065823"/>
              </p:ext>
            </p:extLst>
          </p:nvPr>
        </p:nvGraphicFramePr>
        <p:xfrm>
          <a:off x="1150937" y="1340768"/>
          <a:ext cx="4062709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17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1509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Bildplatzhalter 4" descr="duisburg.gif - Windows-Fotoanzeige"/>
          <p:cNvPicPr>
            <a:picLocks noGrp="1"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040" y="1233918"/>
            <a:ext cx="3240360" cy="463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3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514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377950" y="284163"/>
            <a:ext cx="76200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Kommunales Integrationszentrum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381125" y="601663"/>
            <a:ext cx="7620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Dezernat des Oberbürgermeisters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1631172" y="1268760"/>
            <a:ext cx="7259637" cy="4706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125"/>
              </a:spcBef>
              <a:buClrTx/>
              <a:buFontTx/>
              <a:buNone/>
            </a:pPr>
            <a:r>
              <a:rPr lang="de-DE" altLang="de-DE" sz="3200" b="1" dirty="0" err="1" smtClean="0">
                <a:latin typeface="Frutiger 45 Light" pitchFamily="2" charset="0"/>
              </a:rPr>
              <a:t>Challenges</a:t>
            </a:r>
            <a:r>
              <a:rPr lang="de-DE" altLang="de-DE" sz="2000" b="1" dirty="0" smtClean="0">
                <a:latin typeface="Frutiger 45 Light" pitchFamily="2" charset="0"/>
              </a:rPr>
              <a:t> </a:t>
            </a:r>
            <a:endParaRPr lang="de-DE" altLang="de-DE" sz="2000" b="1" dirty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</a:pPr>
            <a:endParaRPr lang="de-DE" altLang="de-DE" sz="1600" dirty="0" smtClean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heterogeneous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group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of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immigrants</a:t>
            </a:r>
            <a:endParaRPr lang="de-DE" altLang="de-DE" sz="1600" dirty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underage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children</a:t>
            </a:r>
            <a:r>
              <a:rPr lang="de-DE" altLang="de-DE" sz="1600" dirty="0" smtClean="0">
                <a:latin typeface="Frutiger 45 Light" pitchFamily="2" charset="0"/>
              </a:rPr>
              <a:t> (ca. 40%)</a:t>
            </a:r>
            <a:endParaRPr lang="de-DE" altLang="de-DE" sz="1600" dirty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enormous</a:t>
            </a:r>
            <a:r>
              <a:rPr lang="de-DE" altLang="de-DE" sz="1600" dirty="0" smtClean="0">
                <a:latin typeface="Frutiger 45 Light" pitchFamily="2" charset="0"/>
              </a:rPr>
              <a:t> internal </a:t>
            </a:r>
            <a:r>
              <a:rPr lang="de-DE" altLang="de-DE" sz="1600" dirty="0" err="1" smtClean="0">
                <a:latin typeface="Frutiger 45 Light" pitchFamily="2" charset="0"/>
              </a:rPr>
              <a:t>migration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endParaRPr lang="de-DE" altLang="de-DE" sz="1600" dirty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uncertain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living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>
                <a:latin typeface="Frutiger 45 Light" pitchFamily="2" charset="0"/>
              </a:rPr>
              <a:t>conditions</a:t>
            </a:r>
            <a:endParaRPr lang="de-DE" altLang="de-DE" sz="1600" dirty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bad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health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situation</a:t>
            </a:r>
            <a:r>
              <a:rPr lang="de-DE" altLang="de-DE" sz="1600" dirty="0" smtClean="0">
                <a:latin typeface="Frutiger 45 Light" pitchFamily="2" charset="0"/>
              </a:rPr>
              <a:t> – </a:t>
            </a:r>
            <a:r>
              <a:rPr lang="de-DE" altLang="de-DE" sz="1600" dirty="0" err="1" smtClean="0">
                <a:latin typeface="Frutiger 45 Light" pitchFamily="2" charset="0"/>
              </a:rPr>
              <a:t>uncleared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health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insurances</a:t>
            </a:r>
            <a:endParaRPr lang="de-DE" altLang="de-DE" sz="1600" dirty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precariously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housing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situation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endParaRPr lang="de-DE" altLang="de-DE" sz="1600" dirty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marginally</a:t>
            </a:r>
            <a:r>
              <a:rPr lang="de-DE" altLang="de-DE" sz="1600" dirty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education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and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occupational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qualification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various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moral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values</a:t>
            </a:r>
            <a:endParaRPr lang="de-DE" altLang="de-DE" sz="1600" dirty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reservations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of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the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majority</a:t>
            </a:r>
            <a:endParaRPr lang="de-DE" altLang="de-DE" sz="1600" dirty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ClrTx/>
              <a:buFontTx/>
              <a:buNone/>
            </a:pPr>
            <a:endParaRPr lang="de-DE" altLang="de-DE" sz="1600" dirty="0">
              <a:latin typeface="Frutiger 45 Light" pitchFamily="2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17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1509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956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377950" y="284163"/>
            <a:ext cx="76200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Kommunales Integrationszentrum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381125" y="601663"/>
            <a:ext cx="7620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Dezernat des Oberbürgermeisters</a:t>
            </a:r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514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1533525" y="1619250"/>
            <a:ext cx="5419345" cy="3282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125"/>
              </a:spcBef>
              <a:buClrTx/>
              <a:buFontTx/>
              <a:buNone/>
            </a:pPr>
            <a:r>
              <a:rPr lang="de-DE" altLang="de-DE" sz="3200" b="1" dirty="0" err="1" smtClean="0">
                <a:latin typeface="Frutiger 45 Light" pitchFamily="2" charset="0"/>
              </a:rPr>
              <a:t>Priorities</a:t>
            </a:r>
            <a:endParaRPr lang="de-DE" altLang="de-DE" sz="3200" b="1" dirty="0">
              <a:latin typeface="Frutiger 45 Light" pitchFamily="2" charset="0"/>
            </a:endParaRPr>
          </a:p>
          <a:p>
            <a:pPr eaLnBrk="1" hangingPunct="1">
              <a:spcBef>
                <a:spcPts val="1125"/>
              </a:spcBef>
              <a:buClrTx/>
              <a:buFontTx/>
              <a:buNone/>
            </a:pPr>
            <a:endParaRPr lang="de-DE" altLang="de-DE" sz="2000" b="1" dirty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r>
              <a:rPr lang="de-DE" altLang="de-DE" sz="1600" dirty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guarantee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of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minimum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standards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for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children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and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youths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endParaRPr lang="de-DE" altLang="de-DE" sz="1600" dirty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to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enable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the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school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attendance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endParaRPr lang="de-DE" altLang="de-DE" sz="1600" dirty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imparting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of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language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and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occupational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qualifications</a:t>
            </a:r>
            <a:endParaRPr lang="de-DE" altLang="de-DE" sz="1600" dirty="0" smtClean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clearing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the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health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insurance</a:t>
            </a:r>
            <a:endParaRPr lang="de-DE" altLang="de-DE" sz="1600" dirty="0" smtClean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avoidance</a:t>
            </a:r>
            <a:r>
              <a:rPr lang="de-DE" altLang="de-DE" sz="1600" dirty="0" smtClean="0">
                <a:latin typeface="Frutiger 45 Light" pitchFamily="2" charset="0"/>
              </a:rPr>
              <a:t>/</a:t>
            </a:r>
            <a:r>
              <a:rPr lang="de-DE" altLang="de-DE" sz="1600" dirty="0" err="1" smtClean="0">
                <a:latin typeface="Frutiger 45 Light" pitchFamily="2" charset="0"/>
              </a:rPr>
              <a:t>prevention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of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junk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err="1" smtClean="0">
                <a:latin typeface="Frutiger 45 Light" pitchFamily="2" charset="0"/>
              </a:rPr>
              <a:t>properties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endParaRPr lang="de-DE" altLang="de-DE" sz="1600" dirty="0">
              <a:latin typeface="Frutiger 45 Light" pitchFamily="2" charset="0"/>
            </a:endParaRP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</a:pPr>
            <a:endParaRPr lang="de-DE" altLang="de-DE" sz="1600" dirty="0">
              <a:latin typeface="Frutiger 45 Light" pitchFamily="2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17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1509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9749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377950" y="284163"/>
            <a:ext cx="76200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Kommunales Integrationszentrum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381125" y="601663"/>
            <a:ext cx="7620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Dezernat des Oberbürgermeisters</a:t>
            </a: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514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5" name="Rectangle 2"/>
          <p:cNvSpPr>
            <a:spLocks noChangeArrowheads="1"/>
          </p:cNvSpPr>
          <p:nvPr/>
        </p:nvSpPr>
        <p:spPr bwMode="auto">
          <a:xfrm>
            <a:off x="1228725" y="1219200"/>
            <a:ext cx="7924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152" tIns="35076" rIns="70152" bIns="35076"/>
          <a:lstStyle>
            <a:lvl1pPr marL="174625" indent="-174625" defTabSz="696913" eaLnBrk="0" hangingPunct="0">
              <a:spcBef>
                <a:spcPts val="625"/>
              </a:spcBef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defTabSz="696913" eaLnBrk="0" hangingPunct="0">
              <a:spcBef>
                <a:spcPts val="725"/>
              </a:spcBef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defTabSz="696913" eaLnBrk="0" hangingPunct="0">
              <a:spcBef>
                <a:spcPts val="625"/>
              </a:spcBef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defTabSz="696913" eaLnBrk="0" hangingPunct="0">
              <a:spcBef>
                <a:spcPts val="525"/>
              </a:spcBef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defTabSz="696913" eaLnBrk="0" hangingPunct="0">
              <a:spcBef>
                <a:spcPts val="525"/>
              </a:spcBef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69691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69691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69691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69691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marL="0" indent="0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</a:pPr>
            <a:r>
              <a:rPr lang="de-DE" altLang="de-DE" sz="2800" b="1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Road </a:t>
            </a:r>
            <a:r>
              <a:rPr lang="de-DE" altLang="de-DE" sz="2800" b="1" dirty="0" err="1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Map</a:t>
            </a:r>
            <a:r>
              <a:rPr lang="de-DE" altLang="de-DE" sz="2800" b="1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 </a:t>
            </a:r>
            <a:r>
              <a:rPr lang="de-DE" altLang="de-DE" sz="2800" b="1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„</a:t>
            </a:r>
            <a:r>
              <a:rPr lang="de-DE" altLang="de-DE" sz="2800" b="1" dirty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I</a:t>
            </a:r>
            <a:r>
              <a:rPr lang="de-DE" altLang="de-DE" sz="2800" b="1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mmigration </a:t>
            </a:r>
            <a:r>
              <a:rPr lang="de-DE" altLang="de-DE" sz="2800" b="1" dirty="0" err="1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from</a:t>
            </a:r>
            <a:r>
              <a:rPr lang="de-DE" altLang="de-DE" sz="2800" b="1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 SEE“</a:t>
            </a:r>
          </a:p>
          <a:p>
            <a:pPr marL="0" indent="0"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</a:pPr>
            <a:endParaRPr lang="de-DE" altLang="de-DE" sz="1800" b="1" u="sng" dirty="0" smtClean="0">
              <a:solidFill>
                <a:schemeClr val="tx1"/>
              </a:solidFill>
              <a:latin typeface="Frutiger 45 Light" pitchFamily="2" charset="0"/>
              <a:ea typeface="MS PGothic"/>
              <a:cs typeface="MS PGothic"/>
            </a:endParaRPr>
          </a:p>
          <a:p>
            <a:pPr marL="0" indent="0">
              <a:spcBef>
                <a:spcPts val="600"/>
              </a:spcBef>
              <a:buClr>
                <a:schemeClr val="tx1"/>
              </a:buClr>
            </a:pPr>
            <a:r>
              <a:rPr lang="de-DE" altLang="de-DE" sz="1800" b="1" u="sng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26.03. 2012</a:t>
            </a:r>
            <a:r>
              <a:rPr lang="de-DE" altLang="de-DE" sz="1800" b="1" u="sng" dirty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:</a:t>
            </a:r>
            <a:r>
              <a:rPr lang="de-DE" altLang="de-DE" sz="1800" b="1" dirty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 </a:t>
            </a:r>
            <a:r>
              <a:rPr lang="de-DE" altLang="de-DE" sz="1800" b="1" dirty="0" err="1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c</a:t>
            </a:r>
            <a:r>
              <a:rPr lang="de-DE" altLang="de-DE" sz="1800" b="1" dirty="0" err="1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ouncil</a:t>
            </a:r>
            <a:r>
              <a:rPr lang="de-DE" altLang="de-DE" sz="1800" b="1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 </a:t>
            </a:r>
            <a:r>
              <a:rPr lang="de-DE" altLang="de-DE" sz="1800" b="1" dirty="0" err="1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order</a:t>
            </a:r>
            <a:r>
              <a:rPr lang="de-DE" altLang="de-DE" sz="1800" b="1" dirty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/>
            </a:r>
            <a:br>
              <a:rPr lang="de-DE" altLang="de-DE" sz="1800" b="1" dirty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</a:br>
            <a:r>
              <a:rPr lang="de-DE" altLang="de-DE" sz="1400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- </a:t>
            </a:r>
            <a:r>
              <a:rPr lang="de-DE" altLang="de-DE" sz="1400" dirty="0" err="1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c</a:t>
            </a:r>
            <a:r>
              <a:rPr lang="de-DE" altLang="de-DE" sz="1400" dirty="0" err="1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oncept</a:t>
            </a:r>
            <a:r>
              <a:rPr lang="de-DE" altLang="de-DE" sz="1400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 </a:t>
            </a:r>
            <a:r>
              <a:rPr lang="de-DE" altLang="de-DE" sz="1400" dirty="0" err="1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of</a:t>
            </a:r>
            <a:r>
              <a:rPr lang="de-DE" altLang="de-DE" sz="1400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 </a:t>
            </a:r>
            <a:r>
              <a:rPr lang="de-DE" altLang="de-DE" sz="1400" dirty="0" err="1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actions</a:t>
            </a:r>
            <a:endParaRPr lang="de-DE" altLang="de-DE" sz="1400" dirty="0" smtClean="0">
              <a:solidFill>
                <a:schemeClr val="tx1"/>
              </a:solidFill>
              <a:latin typeface="Frutiger 45 Light" pitchFamily="2" charset="0"/>
              <a:ea typeface="MS PGothic"/>
              <a:cs typeface="MS PGothic"/>
            </a:endParaRPr>
          </a:p>
          <a:p>
            <a:pPr marL="0" indent="0">
              <a:spcBef>
                <a:spcPts val="600"/>
              </a:spcBef>
              <a:buClr>
                <a:schemeClr val="tx1"/>
              </a:buClr>
            </a:pPr>
            <a:r>
              <a:rPr lang="de-DE" altLang="de-DE" sz="1400" dirty="0" err="1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t</a:t>
            </a:r>
            <a:r>
              <a:rPr lang="de-DE" altLang="de-DE" sz="1400" dirty="0" err="1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argeted</a:t>
            </a:r>
            <a:r>
              <a:rPr lang="de-DE" altLang="de-DE" sz="1400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 </a:t>
            </a:r>
            <a:r>
              <a:rPr lang="de-DE" altLang="de-DE" sz="1400" dirty="0" err="1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objective</a:t>
            </a:r>
            <a:r>
              <a:rPr lang="de-DE" altLang="de-DE" sz="1400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: </a:t>
            </a:r>
            <a:r>
              <a:rPr lang="de-DE" altLang="de-DE" sz="1400" dirty="0" err="1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integration</a:t>
            </a:r>
            <a:r>
              <a:rPr lang="de-DE" altLang="de-DE" sz="1400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 </a:t>
            </a:r>
            <a:r>
              <a:rPr lang="de-DE" altLang="de-DE" sz="1400" dirty="0" err="1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of</a:t>
            </a:r>
            <a:r>
              <a:rPr lang="de-DE" altLang="de-DE" sz="1400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 </a:t>
            </a:r>
            <a:r>
              <a:rPr lang="de-DE" altLang="de-DE" sz="1400" dirty="0" err="1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the</a:t>
            </a:r>
            <a:r>
              <a:rPr lang="de-DE" altLang="de-DE" sz="1400" dirty="0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 </a:t>
            </a:r>
            <a:r>
              <a:rPr lang="de-DE" altLang="de-DE" sz="1400" dirty="0" err="1" smtClean="0">
                <a:solidFill>
                  <a:schemeClr val="tx1"/>
                </a:solidFill>
                <a:latin typeface="Frutiger 45 Light" pitchFamily="2" charset="0"/>
                <a:ea typeface="MS PGothic"/>
                <a:cs typeface="MS PGothic"/>
              </a:rPr>
              <a:t>immigrants</a:t>
            </a:r>
            <a:endParaRPr lang="de-DE" altLang="de-DE" sz="1400" dirty="0" smtClean="0">
              <a:solidFill>
                <a:schemeClr val="tx1"/>
              </a:solidFill>
              <a:latin typeface="Frutiger 45 Light" pitchFamily="2" charset="0"/>
              <a:ea typeface="MS PGothic"/>
              <a:cs typeface="MS PGothic"/>
            </a:endParaRPr>
          </a:p>
          <a:p>
            <a:pPr>
              <a:spcBef>
                <a:spcPct val="0"/>
              </a:spcBef>
              <a:spcAft>
                <a:spcPct val="40000"/>
              </a:spcAft>
              <a:buClr>
                <a:srgbClr val="FF9900"/>
              </a:buClr>
              <a:buFont typeface="Wingdings" pitchFamily="2" charset="2"/>
              <a:buNone/>
            </a:pPr>
            <a:endParaRPr lang="de-DE" altLang="de-DE" sz="1400" dirty="0" smtClean="0">
              <a:solidFill>
                <a:schemeClr val="tx1"/>
              </a:solidFill>
              <a:latin typeface="Frutiger 45 Light" pitchFamily="2" charset="0"/>
              <a:ea typeface="MS PGothic"/>
              <a:cs typeface="MS PGothic"/>
            </a:endParaRPr>
          </a:p>
          <a:p>
            <a:pPr marL="0" indent="0"/>
            <a:r>
              <a:rPr lang="de-DE" altLang="de-DE" sz="1800" b="1" u="sng" dirty="0" smtClean="0">
                <a:latin typeface="Frutiger 45 Light" pitchFamily="2" charset="0"/>
              </a:rPr>
              <a:t>18.09. 2012</a:t>
            </a:r>
            <a:r>
              <a:rPr lang="de-DE" altLang="de-DE" sz="1800" b="1" u="sng" dirty="0">
                <a:latin typeface="Frutiger 45 Light" pitchFamily="2" charset="0"/>
              </a:rPr>
              <a:t>:</a:t>
            </a:r>
            <a:r>
              <a:rPr lang="de-DE" altLang="de-DE" sz="1800" b="1" dirty="0">
                <a:latin typeface="Frutiger 45 Light" pitchFamily="2" charset="0"/>
              </a:rPr>
              <a:t> </a:t>
            </a:r>
            <a:endParaRPr lang="de-DE" altLang="de-DE" sz="1800" b="1" dirty="0" smtClean="0">
              <a:latin typeface="Frutiger 45 Light" pitchFamily="2" charset="0"/>
            </a:endParaRPr>
          </a:p>
          <a:p>
            <a:pPr marL="0" indent="0"/>
            <a:r>
              <a:rPr lang="de-DE" altLang="de-DE" sz="1400" dirty="0" smtClean="0">
                <a:latin typeface="Frutiger 45 Light" pitchFamily="2" charset="0"/>
              </a:rPr>
              <a:t>- 3 </a:t>
            </a:r>
            <a:r>
              <a:rPr lang="de-DE" altLang="de-DE" sz="1400" dirty="0" err="1">
                <a:latin typeface="Frutiger 45 Light" pitchFamily="2" charset="0"/>
              </a:rPr>
              <a:t>p</a:t>
            </a:r>
            <a:r>
              <a:rPr lang="de-DE" altLang="de-DE" sz="1400" dirty="0" err="1" smtClean="0">
                <a:latin typeface="Frutiger 45 Light" pitchFamily="2" charset="0"/>
              </a:rPr>
              <a:t>riorities</a:t>
            </a:r>
            <a:r>
              <a:rPr lang="de-DE" altLang="de-DE" sz="1400" dirty="0" smtClean="0">
                <a:latin typeface="Frutiger 45 Light" pitchFamily="2" charset="0"/>
              </a:rPr>
              <a:t>:</a:t>
            </a:r>
            <a:endParaRPr lang="de-DE" altLang="de-DE" sz="1400" dirty="0">
              <a:latin typeface="Frutiger 45 Light" pitchFamily="2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>
                <a:latin typeface="Frutiger 45 Light" pitchFamily="2" charset="0"/>
                <a:cs typeface="Arial" pitchFamily="34" charset="0"/>
              </a:rPr>
              <a:t>p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reservation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of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social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peace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;</a:t>
            </a:r>
            <a:endParaRPr lang="de-DE" altLang="de-DE" sz="1400" dirty="0">
              <a:latin typeface="Frutiger 45 Light" pitchFamily="2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>
                <a:latin typeface="Frutiger 45 Light" pitchFamily="2" charset="0"/>
                <a:cs typeface="Arial" pitchFamily="34" charset="0"/>
              </a:rPr>
              <a:t>g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uarantee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of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minimal 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standards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for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children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and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youths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;</a:t>
            </a:r>
            <a:endParaRPr lang="de-DE" altLang="de-DE" sz="1400" dirty="0">
              <a:latin typeface="Frutiger 45 Light" pitchFamily="2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preparation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for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take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up</a:t>
            </a:r>
            <a:r>
              <a:rPr lang="de-DE" altLang="de-DE" sz="1400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1400" dirty="0" err="1" smtClean="0">
                <a:latin typeface="Frutiger 45 Light" pitchFamily="2" charset="0"/>
                <a:cs typeface="Arial" pitchFamily="34" charset="0"/>
              </a:rPr>
              <a:t>employment</a:t>
            </a:r>
            <a:endParaRPr lang="de-DE" altLang="de-DE" sz="1400" dirty="0">
              <a:latin typeface="Frutiger 45 Light" pitchFamily="2" charset="0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  <a:buClr>
                <a:srgbClr val="FF9900"/>
              </a:buClr>
              <a:buFont typeface="Wingdings" pitchFamily="2" charset="2"/>
              <a:buNone/>
            </a:pPr>
            <a:endParaRPr lang="de-DE" altLang="de-DE" sz="1400" dirty="0">
              <a:solidFill>
                <a:schemeClr val="tx1"/>
              </a:solidFill>
              <a:latin typeface="Frutiger 45 Light" pitchFamily="2" charset="0"/>
              <a:ea typeface="MS PGothic"/>
              <a:cs typeface="MS PGothic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17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1509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411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377950" y="284163"/>
            <a:ext cx="76200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Kommunales Integrationszentrum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381125" y="601663"/>
            <a:ext cx="7620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760" tIns="47880" rIns="95760" bIns="4788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>
                <a:solidFill>
                  <a:srgbClr val="0035AD"/>
                </a:solidFill>
              </a:rPr>
              <a:t>Dezernat des Oberbürgermeisters</a:t>
            </a: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514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447800" y="1981200"/>
            <a:ext cx="7391400" cy="3508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1pPr>
            <a:lvl2pPr eaLnBrk="0" hangingPunct="0">
              <a:spcBef>
                <a:spcPts val="7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eaLnBrk="0" hangingPunct="0"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eaLnBrk="0" hangingPunct="0">
              <a:spcBef>
                <a:spcPts val="5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 marL="25146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 marL="29718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 marL="34290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 marL="3886200" indent="-228600" defTabSz="449263" eaLnBrk="0" fontAlgn="base" hangingPunct="0"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algn="ctr" eaLnBrk="1" hangingPunct="1">
              <a:spcBef>
                <a:spcPts val="1063"/>
              </a:spcBef>
              <a:buClrTx/>
              <a:buFontTx/>
              <a:buNone/>
            </a:pPr>
            <a:r>
              <a:rPr lang="de-DE" altLang="de-DE" sz="3200" b="1" dirty="0" err="1" smtClean="0">
                <a:latin typeface="Frutiger 45 Light" pitchFamily="2" charset="0"/>
                <a:cs typeface="Arial" pitchFamily="34" charset="0"/>
              </a:rPr>
              <a:t>Structures</a:t>
            </a:r>
            <a:r>
              <a:rPr lang="de-DE" altLang="de-DE" sz="3200" b="1" dirty="0" smtClean="0">
                <a:latin typeface="Frutiger 45 Light" pitchFamily="2" charset="0"/>
                <a:cs typeface="Arial" pitchFamily="34" charset="0"/>
              </a:rPr>
              <a:t> </a:t>
            </a:r>
            <a:r>
              <a:rPr lang="de-DE" altLang="de-DE" sz="3200" b="1" dirty="0" err="1" smtClean="0">
                <a:latin typeface="Frutiger 45 Light" pitchFamily="2" charset="0"/>
                <a:cs typeface="Arial" pitchFamily="34" charset="0"/>
              </a:rPr>
              <a:t>of</a:t>
            </a:r>
            <a:r>
              <a:rPr lang="de-DE" altLang="de-DE" sz="3200" b="1" dirty="0" smtClean="0">
                <a:latin typeface="Frutiger 45 Light" pitchFamily="2" charset="0"/>
                <a:cs typeface="Arial" pitchFamily="34" charset="0"/>
              </a:rPr>
              <a:t> Projects</a:t>
            </a:r>
          </a:p>
          <a:p>
            <a:pPr algn="ctr" eaLnBrk="1" hangingPunct="1">
              <a:spcBef>
                <a:spcPts val="1063"/>
              </a:spcBef>
              <a:buClrTx/>
              <a:buFontTx/>
              <a:buNone/>
            </a:pPr>
            <a:endParaRPr lang="de-DE" altLang="de-DE" sz="3200" b="1" dirty="0">
              <a:latin typeface="Frutiger 45 Light" pitchFamily="2" charset="0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Tx/>
              <a:buChar char="•"/>
            </a:pPr>
            <a:r>
              <a:rPr lang="de-DE" altLang="de-DE" sz="1800" b="1" dirty="0" smtClean="0">
                <a:latin typeface="Frutiger 45 Light" pitchFamily="2" charset="0"/>
              </a:rPr>
              <a:t> </a:t>
            </a:r>
            <a:r>
              <a:rPr lang="de-DE" altLang="de-DE" sz="1800" b="1" dirty="0" smtClean="0">
                <a:latin typeface="Frutiger 45 Light" pitchFamily="2" charset="0"/>
              </a:rPr>
              <a:t>March </a:t>
            </a:r>
            <a:r>
              <a:rPr lang="de-DE" altLang="de-DE" sz="1800" b="1" dirty="0">
                <a:latin typeface="Frutiger 45 Light" pitchFamily="2" charset="0"/>
              </a:rPr>
              <a:t>2013</a:t>
            </a:r>
            <a:r>
              <a:rPr lang="de-DE" altLang="de-DE" sz="1800" dirty="0">
                <a:latin typeface="Frutiger 45 Light" pitchFamily="2" charset="0"/>
              </a:rPr>
              <a:t> </a:t>
            </a:r>
            <a:endParaRPr lang="de-DE" altLang="de-DE" sz="1800" dirty="0" smtClean="0">
              <a:latin typeface="Frutiger 45 Light" pitchFamily="2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</a:pPr>
            <a:endParaRPr lang="de-DE" altLang="de-DE" sz="1800" dirty="0">
              <a:latin typeface="Frutiger 45 Light" pitchFamily="2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</a:pPr>
            <a:r>
              <a:rPr lang="de-DE" altLang="de-DE" sz="1600" dirty="0" err="1" smtClean="0">
                <a:latin typeface="Frutiger 45 Light" pitchFamily="2" charset="0"/>
              </a:rPr>
              <a:t>decree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smtClean="0">
                <a:latin typeface="Frutiger 45 Light" pitchFamily="2" charset="0"/>
              </a:rPr>
              <a:t>„Immigration </a:t>
            </a:r>
            <a:r>
              <a:rPr lang="de-DE" altLang="de-DE" sz="1600" dirty="0" err="1" smtClean="0">
                <a:latin typeface="Frutiger 45 Light" pitchFamily="2" charset="0"/>
              </a:rPr>
              <a:t>from</a:t>
            </a:r>
            <a:r>
              <a:rPr lang="de-DE" altLang="de-DE" sz="1600" dirty="0" smtClean="0">
                <a:latin typeface="Frutiger 45 Light" pitchFamily="2" charset="0"/>
              </a:rPr>
              <a:t> </a:t>
            </a:r>
            <a:r>
              <a:rPr lang="de-DE" altLang="de-DE" sz="1600" dirty="0" smtClean="0">
                <a:latin typeface="Frutiger 45 Light" pitchFamily="2" charset="0"/>
              </a:rPr>
              <a:t>South Eastern Europe“ </a:t>
            </a:r>
          </a:p>
          <a:p>
            <a:pPr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</a:pPr>
            <a:r>
              <a:rPr lang="de-DE" altLang="de-DE" sz="1600" dirty="0" smtClean="0">
                <a:latin typeface="Frutiger 45 Light" pitchFamily="2" charset="0"/>
              </a:rPr>
              <a:t> </a:t>
            </a:r>
            <a:endParaRPr lang="de-DE" altLang="de-DE" sz="1600" dirty="0">
              <a:latin typeface="Frutiger 45 Light" pitchFamily="2" charset="0"/>
            </a:endParaRPr>
          </a:p>
          <a:p>
            <a:pPr algn="ctr" eaLnBrk="1" hangingPunct="1">
              <a:spcBef>
                <a:spcPts val="1063"/>
              </a:spcBef>
              <a:buClrTx/>
              <a:buFontTx/>
              <a:buNone/>
            </a:pPr>
            <a:endParaRPr lang="de-DE" altLang="de-DE" sz="2000" b="1" dirty="0">
              <a:latin typeface="Frutiger 45 Light" pitchFamily="2" charset="0"/>
              <a:cs typeface="Arial" pitchFamily="34" charset="0"/>
            </a:endParaRPr>
          </a:p>
          <a:p>
            <a:pPr algn="ctr" eaLnBrk="1" hangingPunct="1">
              <a:spcBef>
                <a:spcPts val="1000"/>
              </a:spcBef>
              <a:buClrTx/>
              <a:buFontTx/>
              <a:buNone/>
            </a:pPr>
            <a:r>
              <a:rPr lang="de-DE" altLang="de-DE" sz="1600" b="1" dirty="0">
                <a:latin typeface="Calibri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617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1509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572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180"/>
          <p:cNvSpPr txBox="1">
            <a:spLocks noChangeArrowheads="1"/>
          </p:cNvSpPr>
          <p:nvPr/>
        </p:nvSpPr>
        <p:spPr bwMode="auto">
          <a:xfrm>
            <a:off x="152400" y="269424"/>
            <a:ext cx="7010400" cy="859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algn="l"/>
            <a:r>
              <a:rPr kumimoji="1" lang="de-DE" altLang="de-DE" b="1" dirty="0">
                <a:solidFill>
                  <a:schemeClr val="tx1"/>
                </a:solidFill>
                <a:latin typeface="Arial" charset="0"/>
              </a:rPr>
              <a:t>Projekt „Zuwanderung aus Südost-Europa“</a:t>
            </a:r>
          </a:p>
          <a:p>
            <a:pPr algn="l"/>
            <a:r>
              <a:rPr kumimoji="1" lang="de-DE" altLang="de-DE" b="1" dirty="0">
                <a:solidFill>
                  <a:schemeClr val="tx1"/>
                </a:solidFill>
                <a:latin typeface="Arial" charset="0"/>
              </a:rPr>
              <a:t>- </a:t>
            </a:r>
            <a:r>
              <a:rPr kumimoji="1" lang="de-DE" altLang="de-DE" b="1" i="1" dirty="0">
                <a:solidFill>
                  <a:schemeClr val="tx1"/>
                </a:solidFill>
                <a:latin typeface="Arial" charset="0"/>
              </a:rPr>
              <a:t>Organisationsstruktur</a:t>
            </a:r>
          </a:p>
        </p:txBody>
      </p:sp>
      <p:sp>
        <p:nvSpPr>
          <p:cNvPr id="107523" name="Rectangle 59"/>
          <p:cNvSpPr>
            <a:spLocks noChangeArrowheads="1"/>
          </p:cNvSpPr>
          <p:nvPr/>
        </p:nvSpPr>
        <p:spPr bwMode="auto">
          <a:xfrm>
            <a:off x="406400" y="4229100"/>
            <a:ext cx="1117600" cy="2530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015" tIns="60008" rIns="120015" bIns="60008" anchor="ctr"/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de-DE" altLang="de-DE" sz="130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24" name="Rectangle 64"/>
          <p:cNvSpPr>
            <a:spLocks noChangeArrowheads="1"/>
          </p:cNvSpPr>
          <p:nvPr/>
        </p:nvSpPr>
        <p:spPr bwMode="auto">
          <a:xfrm>
            <a:off x="1625600" y="4229100"/>
            <a:ext cx="1117600" cy="2530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015" tIns="60008" rIns="120015" bIns="60008" anchor="ctr"/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de-DE" altLang="de-DE" sz="130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25" name="Rectangle 65"/>
          <p:cNvSpPr>
            <a:spLocks noChangeArrowheads="1"/>
          </p:cNvSpPr>
          <p:nvPr/>
        </p:nvSpPr>
        <p:spPr bwMode="auto">
          <a:xfrm>
            <a:off x="2844800" y="4229100"/>
            <a:ext cx="1117600" cy="2530929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015" tIns="60008" rIns="120015" bIns="60008" anchor="ctr"/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de-DE" altLang="de-DE" sz="130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26" name="Rectangle 66"/>
          <p:cNvSpPr>
            <a:spLocks noChangeArrowheads="1"/>
          </p:cNvSpPr>
          <p:nvPr/>
        </p:nvSpPr>
        <p:spPr bwMode="auto">
          <a:xfrm>
            <a:off x="4064000" y="4229100"/>
            <a:ext cx="1117600" cy="2530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015" tIns="60008" rIns="120015" bIns="60008" anchor="ctr"/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de-DE" altLang="de-DE" sz="130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27" name="Rectangle 67"/>
          <p:cNvSpPr>
            <a:spLocks noChangeArrowheads="1"/>
          </p:cNvSpPr>
          <p:nvPr/>
        </p:nvSpPr>
        <p:spPr bwMode="auto">
          <a:xfrm>
            <a:off x="5283200" y="4229100"/>
            <a:ext cx="1117600" cy="2530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015" tIns="60008" rIns="120015" bIns="60008" anchor="ctr"/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de-DE" altLang="de-DE" sz="130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28" name="Rectangle 68"/>
          <p:cNvSpPr>
            <a:spLocks noChangeArrowheads="1"/>
          </p:cNvSpPr>
          <p:nvPr/>
        </p:nvSpPr>
        <p:spPr bwMode="auto">
          <a:xfrm>
            <a:off x="6502400" y="4229100"/>
            <a:ext cx="1117600" cy="2530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015" tIns="60008" rIns="120015" bIns="60008" anchor="ctr"/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de-DE" altLang="de-DE" sz="130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29" name="Text Box 70"/>
          <p:cNvSpPr txBox="1">
            <a:spLocks noChangeArrowheads="1"/>
          </p:cNvSpPr>
          <p:nvPr/>
        </p:nvSpPr>
        <p:spPr bwMode="auto">
          <a:xfrm>
            <a:off x="278160" y="4241565"/>
            <a:ext cx="1374080" cy="22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900" b="1" u="sng" dirty="0">
                <a:solidFill>
                  <a:schemeClr val="tx1"/>
                </a:solidFill>
                <a:latin typeface="Frutiger 45 Light" pitchFamily="2" charset="0"/>
              </a:rPr>
              <a:t>Teilprojekt 1</a:t>
            </a:r>
            <a:r>
              <a:rPr lang="de-DE" altLang="de-DE" sz="900" b="1" dirty="0">
                <a:solidFill>
                  <a:schemeClr val="tx1"/>
                </a:solidFill>
                <a:latin typeface="Frutiger 45 Light" pitchFamily="2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900" b="1" dirty="0">
                <a:solidFill>
                  <a:schemeClr val="tx1"/>
                </a:solidFill>
                <a:latin typeface="Frutiger 45 Light" pitchFamily="2" charset="0"/>
              </a:rPr>
              <a:t>Finanz- und Fördermittel-akquise</a:t>
            </a:r>
          </a:p>
          <a:p>
            <a:pPr eaLnBrk="1" hangingPunct="1">
              <a:spcBef>
                <a:spcPct val="50000"/>
              </a:spcBef>
            </a:pPr>
            <a:endParaRPr lang="de-DE" altLang="de-DE" sz="900" b="1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 dirty="0">
                <a:solidFill>
                  <a:schemeClr val="tx1"/>
                </a:solidFill>
                <a:latin typeface="Frutiger 45 Light" pitchFamily="2" charset="0"/>
              </a:rPr>
              <a:t>Leitung: </a:t>
            </a:r>
          </a:p>
          <a:p>
            <a:pPr eaLnBrk="1" hangingPunct="1"/>
            <a:r>
              <a:rPr lang="de-DE" altLang="de-DE" sz="900" dirty="0">
                <a:solidFill>
                  <a:schemeClr val="tx1"/>
                </a:solidFill>
                <a:latin typeface="Frutiger 45 Light" pitchFamily="2" charset="0"/>
              </a:rPr>
              <a:t>Dezernat OB </a:t>
            </a:r>
          </a:p>
          <a:p>
            <a:pPr eaLnBrk="1" hangingPunct="1"/>
            <a:endParaRPr lang="de-DE" altLang="de-DE" sz="900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 dirty="0">
                <a:solidFill>
                  <a:schemeClr val="tx1"/>
                </a:solidFill>
                <a:latin typeface="Frutiger 45 Light" pitchFamily="2" charset="0"/>
              </a:rPr>
              <a:t>Mitglieder:</a:t>
            </a:r>
          </a:p>
          <a:p>
            <a:pPr eaLnBrk="1" hangingPunct="1"/>
            <a:endParaRPr lang="de-DE" altLang="de-DE" sz="900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 dirty="0">
                <a:solidFill>
                  <a:schemeClr val="tx1"/>
                </a:solidFill>
                <a:latin typeface="Frutiger 45 Light" pitchFamily="2" charset="0"/>
              </a:rPr>
              <a:t>Dez. OB, I-03, 61, EG-DU, OB-6, </a:t>
            </a:r>
            <a:r>
              <a:rPr lang="de-DE" altLang="de-DE" sz="900" dirty="0" err="1">
                <a:solidFill>
                  <a:schemeClr val="tx1"/>
                </a:solidFill>
                <a:latin typeface="Frutiger 45 Light" pitchFamily="2" charset="0"/>
              </a:rPr>
              <a:t>GfB</a:t>
            </a:r>
            <a:r>
              <a:rPr lang="de-DE" altLang="de-DE" sz="900" dirty="0">
                <a:solidFill>
                  <a:schemeClr val="tx1"/>
                </a:solidFill>
                <a:latin typeface="Frutiger 45 Light" pitchFamily="2" charset="0"/>
              </a:rPr>
              <a:t>,  </a:t>
            </a:r>
            <a:r>
              <a:rPr lang="de-DE" altLang="de-DE" sz="900" b="1" dirty="0">
                <a:solidFill>
                  <a:schemeClr val="tx1"/>
                </a:solidFill>
                <a:latin typeface="Frutiger 45 Light" pitchFamily="2" charset="0"/>
              </a:rPr>
              <a:t>Wohlfahrtsverbände</a:t>
            </a:r>
          </a:p>
          <a:p>
            <a:pPr eaLnBrk="1" hangingPunct="1"/>
            <a:endParaRPr lang="de-DE" altLang="de-DE" sz="900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>
              <a:spcBef>
                <a:spcPct val="50000"/>
              </a:spcBef>
            </a:pPr>
            <a:endParaRPr lang="de-DE" altLang="de-DE" sz="900" b="1" dirty="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30" name="Text Box 71"/>
          <p:cNvSpPr txBox="1">
            <a:spLocks noChangeArrowheads="1"/>
          </p:cNvSpPr>
          <p:nvPr/>
        </p:nvSpPr>
        <p:spPr bwMode="auto">
          <a:xfrm>
            <a:off x="1500717" y="4229100"/>
            <a:ext cx="1344083" cy="2821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900" b="1" u="sng" dirty="0">
                <a:solidFill>
                  <a:schemeClr val="tx1"/>
                </a:solidFill>
                <a:latin typeface="Frutiger 45 Light" pitchFamily="2" charset="0"/>
              </a:rPr>
              <a:t>Teilprojekt 2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900" b="1" dirty="0">
                <a:solidFill>
                  <a:schemeClr val="tx1"/>
                </a:solidFill>
                <a:latin typeface="Frutiger 45 Light" pitchFamily="2" charset="0"/>
              </a:rPr>
              <a:t> Problem-immobilien</a:t>
            </a:r>
            <a:br>
              <a:rPr lang="de-DE" altLang="de-DE" sz="900" b="1" dirty="0">
                <a:solidFill>
                  <a:schemeClr val="tx1"/>
                </a:solidFill>
                <a:latin typeface="Frutiger 45 Light" pitchFamily="2" charset="0"/>
              </a:rPr>
            </a:br>
            <a:endParaRPr lang="de-DE" altLang="de-DE" sz="900" b="1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>
              <a:spcBef>
                <a:spcPct val="50000"/>
              </a:spcBef>
            </a:pPr>
            <a:endParaRPr lang="de-DE" altLang="de-DE" sz="900" b="1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 dirty="0">
                <a:solidFill>
                  <a:schemeClr val="tx1"/>
                </a:solidFill>
                <a:latin typeface="Frutiger 45 Light" pitchFamily="2" charset="0"/>
              </a:rPr>
              <a:t>Leitung:</a:t>
            </a:r>
          </a:p>
          <a:p>
            <a:pPr eaLnBrk="1" hangingPunct="1"/>
            <a:r>
              <a:rPr lang="de-DE" altLang="de-DE" sz="900" dirty="0">
                <a:solidFill>
                  <a:schemeClr val="tx1"/>
                </a:solidFill>
                <a:latin typeface="Frutiger 45 Light" pitchFamily="2" charset="0"/>
              </a:rPr>
              <a:t>Amt für Stadtentwicklung und Projektmanagement</a:t>
            </a:r>
          </a:p>
          <a:p>
            <a:pPr eaLnBrk="1" hangingPunct="1"/>
            <a:endParaRPr lang="de-DE" altLang="de-DE" sz="900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 dirty="0">
                <a:solidFill>
                  <a:schemeClr val="tx1"/>
                </a:solidFill>
                <a:latin typeface="Frutiger 45 Light" pitchFamily="2" charset="0"/>
              </a:rPr>
              <a:t>Mitglieder:</a:t>
            </a:r>
          </a:p>
          <a:p>
            <a:pPr eaLnBrk="1" hangingPunct="1"/>
            <a:endParaRPr lang="de-DE" altLang="de-DE" sz="900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 dirty="0">
                <a:solidFill>
                  <a:schemeClr val="tx1"/>
                </a:solidFill>
                <a:latin typeface="Frutiger 45 Light" pitchFamily="2" charset="0"/>
              </a:rPr>
              <a:t>32, 50, 61, Projekt DU 2027, 62, 94, EG-DU, OB-6, I- 03</a:t>
            </a:r>
          </a:p>
          <a:p>
            <a:pPr eaLnBrk="1" hangingPunct="1"/>
            <a:endParaRPr lang="de-DE" altLang="de-DE" sz="900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endParaRPr lang="de-DE" altLang="de-DE" sz="900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>
              <a:spcBef>
                <a:spcPct val="50000"/>
              </a:spcBef>
            </a:pPr>
            <a:endParaRPr lang="de-DE" altLang="de-DE" sz="900" b="1" dirty="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31" name="Text Box 72"/>
          <p:cNvSpPr txBox="1">
            <a:spLocks noChangeArrowheads="1"/>
          </p:cNvSpPr>
          <p:nvPr/>
        </p:nvSpPr>
        <p:spPr bwMode="auto">
          <a:xfrm>
            <a:off x="2743200" y="4229101"/>
            <a:ext cx="1320800" cy="261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900" b="1">
                <a:solidFill>
                  <a:schemeClr val="tx1"/>
                </a:solidFill>
                <a:latin typeface="Frutiger 45 Light" pitchFamily="2" charset="0"/>
              </a:rPr>
              <a:t>ehemals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900" b="1" u="sng">
                <a:solidFill>
                  <a:schemeClr val="tx1"/>
                </a:solidFill>
                <a:latin typeface="Frutiger 45 Light" pitchFamily="2" charset="0"/>
              </a:rPr>
              <a:t>Teilprojekt 3</a:t>
            </a:r>
            <a:r>
              <a:rPr lang="de-DE" altLang="de-DE" sz="900" b="1">
                <a:solidFill>
                  <a:schemeClr val="tx1"/>
                </a:solidFill>
                <a:latin typeface="Frutiger 45 Light" pitchFamily="2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900" b="1">
                <a:solidFill>
                  <a:schemeClr val="tx1"/>
                </a:solidFill>
                <a:latin typeface="Frutiger 45 Light" pitchFamily="2" charset="0"/>
              </a:rPr>
              <a:t>Bewältigung akuter krisenhafter Situationen</a:t>
            </a:r>
          </a:p>
          <a:p>
            <a:pPr eaLnBrk="1" hangingPunct="1">
              <a:spcBef>
                <a:spcPct val="50000"/>
              </a:spcBef>
            </a:pPr>
            <a:endParaRPr lang="de-DE" altLang="de-DE" sz="900" b="1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Seit September 2013 nicht mehr innerhalb der Projektverfügung angesiedelt.</a:t>
            </a:r>
          </a:p>
          <a:p>
            <a:pPr eaLnBrk="1" hangingPunct="1"/>
            <a:endParaRPr lang="de-DE" altLang="de-DE" sz="90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Nun: </a:t>
            </a: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Task Force</a:t>
            </a: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Sicherheit und Ordnung</a:t>
            </a:r>
          </a:p>
          <a:p>
            <a:pPr eaLnBrk="1" hangingPunct="1">
              <a:spcBef>
                <a:spcPct val="50000"/>
              </a:spcBef>
            </a:pPr>
            <a:endParaRPr lang="de-DE" altLang="de-DE" sz="900" b="1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32" name="Text Box 73"/>
          <p:cNvSpPr txBox="1">
            <a:spLocks noChangeArrowheads="1"/>
          </p:cNvSpPr>
          <p:nvPr/>
        </p:nvSpPr>
        <p:spPr bwMode="auto">
          <a:xfrm>
            <a:off x="3962400" y="4229101"/>
            <a:ext cx="1320800" cy="254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900" b="1" u="sng" dirty="0">
                <a:solidFill>
                  <a:schemeClr val="tx1"/>
                </a:solidFill>
                <a:latin typeface="Frutiger 45 Light" pitchFamily="2" charset="0"/>
              </a:rPr>
              <a:t>Teilprojekt 4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900" b="1" dirty="0">
                <a:solidFill>
                  <a:schemeClr val="tx1"/>
                </a:solidFill>
                <a:latin typeface="Frutiger 45 Light" pitchFamily="2" charset="0"/>
              </a:rPr>
              <a:t> </a:t>
            </a:r>
            <a:r>
              <a:rPr lang="de-DE" altLang="de-DE" sz="900" b="1" dirty="0" smtClean="0">
                <a:solidFill>
                  <a:schemeClr val="tx1"/>
                </a:solidFill>
                <a:latin typeface="Frutiger 45 Light" pitchFamily="2" charset="0"/>
              </a:rPr>
              <a:t>Gesundheits-  </a:t>
            </a:r>
            <a:r>
              <a:rPr lang="de-DE" altLang="de-DE" sz="900" b="1" dirty="0" err="1" smtClean="0">
                <a:solidFill>
                  <a:schemeClr val="tx1"/>
                </a:solidFill>
                <a:latin typeface="Frutiger 45 Light" pitchFamily="2" charset="0"/>
              </a:rPr>
              <a:t>versorgung</a:t>
            </a:r>
            <a:endParaRPr lang="de-DE" altLang="de-DE" sz="900" b="1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900" b="1" dirty="0">
                <a:solidFill>
                  <a:schemeClr val="tx1"/>
                </a:solidFill>
                <a:latin typeface="Frutiger 45 Light" pitchFamily="2" charset="0"/>
              </a:rPr>
              <a:t/>
            </a:r>
            <a:br>
              <a:rPr lang="de-DE" altLang="de-DE" sz="900" b="1" dirty="0">
                <a:solidFill>
                  <a:schemeClr val="tx1"/>
                </a:solidFill>
                <a:latin typeface="Frutiger 45 Light" pitchFamily="2" charset="0"/>
              </a:rPr>
            </a:br>
            <a:endParaRPr lang="de-DE" altLang="de-DE" sz="900" b="1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 dirty="0">
                <a:solidFill>
                  <a:schemeClr val="tx1"/>
                </a:solidFill>
                <a:latin typeface="Frutiger 45 Light" pitchFamily="2" charset="0"/>
              </a:rPr>
              <a:t>Leitung:</a:t>
            </a:r>
          </a:p>
          <a:p>
            <a:pPr eaLnBrk="1" hangingPunct="1"/>
            <a:r>
              <a:rPr lang="de-DE" altLang="de-DE" sz="900" dirty="0">
                <a:solidFill>
                  <a:schemeClr val="tx1"/>
                </a:solidFill>
                <a:latin typeface="Frutiger 45 Light" pitchFamily="2" charset="0"/>
              </a:rPr>
              <a:t>Gesundheitsamt</a:t>
            </a:r>
          </a:p>
          <a:p>
            <a:pPr eaLnBrk="1" hangingPunct="1"/>
            <a:endParaRPr lang="de-DE" altLang="de-DE" sz="900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 dirty="0">
                <a:solidFill>
                  <a:schemeClr val="tx1"/>
                </a:solidFill>
                <a:latin typeface="Frutiger 45 Light" pitchFamily="2" charset="0"/>
              </a:rPr>
              <a:t>Mitglieder:</a:t>
            </a:r>
          </a:p>
          <a:p>
            <a:pPr eaLnBrk="1" hangingPunct="1"/>
            <a:endParaRPr lang="de-DE" altLang="de-DE" sz="900" dirty="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 dirty="0">
                <a:solidFill>
                  <a:schemeClr val="tx1"/>
                </a:solidFill>
                <a:latin typeface="Frutiger 45 Light" pitchFamily="2" charset="0"/>
              </a:rPr>
              <a:t>Krankenkassen-vertreter, AWO, Internationale Initiative </a:t>
            </a:r>
            <a:r>
              <a:rPr lang="de-DE" altLang="de-DE" sz="900" dirty="0" err="1">
                <a:solidFill>
                  <a:schemeClr val="tx1"/>
                </a:solidFill>
                <a:latin typeface="Frutiger 45 Light" pitchFamily="2" charset="0"/>
              </a:rPr>
              <a:t>Hochfeld</a:t>
            </a:r>
            <a:r>
              <a:rPr lang="de-DE" altLang="de-DE" sz="900" dirty="0">
                <a:solidFill>
                  <a:schemeClr val="tx1"/>
                </a:solidFill>
                <a:latin typeface="Frutiger 45 Light" pitchFamily="2" charset="0"/>
              </a:rPr>
              <a:t>, 50, 51, 53, OB-6</a:t>
            </a:r>
          </a:p>
          <a:p>
            <a:pPr eaLnBrk="1" hangingPunct="1">
              <a:spcBef>
                <a:spcPct val="50000"/>
              </a:spcBef>
            </a:pPr>
            <a:endParaRPr lang="de-DE" altLang="de-DE" sz="900" b="1" dirty="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33" name="Text Box 74"/>
          <p:cNvSpPr txBox="1">
            <a:spLocks noChangeArrowheads="1"/>
          </p:cNvSpPr>
          <p:nvPr/>
        </p:nvSpPr>
        <p:spPr bwMode="auto">
          <a:xfrm>
            <a:off x="5181600" y="4229100"/>
            <a:ext cx="1320800" cy="254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900" b="1" u="sng">
                <a:solidFill>
                  <a:schemeClr val="tx1"/>
                </a:solidFill>
                <a:latin typeface="Frutiger 45 Light" pitchFamily="2" charset="0"/>
              </a:rPr>
              <a:t>Teilprojekt 5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900" b="1">
                <a:solidFill>
                  <a:schemeClr val="tx1"/>
                </a:solidFill>
                <a:latin typeface="Frutiger 45 Light" pitchFamily="2" charset="0"/>
              </a:rPr>
              <a:t> Bildung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900" b="1">
                <a:solidFill>
                  <a:schemeClr val="tx1"/>
                </a:solidFill>
                <a:latin typeface="Frutiger 45 Light" pitchFamily="2" charset="0"/>
              </a:rPr>
              <a:t/>
            </a:r>
            <a:br>
              <a:rPr lang="de-DE" altLang="de-DE" sz="900" b="1">
                <a:solidFill>
                  <a:schemeClr val="tx1"/>
                </a:solidFill>
                <a:latin typeface="Frutiger 45 Light" pitchFamily="2" charset="0"/>
              </a:rPr>
            </a:br>
            <a:r>
              <a:rPr lang="de-DE" altLang="de-DE" sz="900" b="1">
                <a:solidFill>
                  <a:schemeClr val="tx1"/>
                </a:solidFill>
                <a:latin typeface="Frutiger 45 Light" pitchFamily="2" charset="0"/>
              </a:rPr>
              <a:t/>
            </a:r>
            <a:br>
              <a:rPr lang="de-DE" altLang="de-DE" sz="900" b="1">
                <a:solidFill>
                  <a:schemeClr val="tx1"/>
                </a:solidFill>
                <a:latin typeface="Frutiger 45 Light" pitchFamily="2" charset="0"/>
              </a:rPr>
            </a:br>
            <a:endParaRPr lang="de-DE" altLang="de-DE" sz="900" b="1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Leitung:</a:t>
            </a: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Amt für Schulische Bildung</a:t>
            </a:r>
          </a:p>
          <a:p>
            <a:pPr eaLnBrk="1" hangingPunct="1"/>
            <a:endParaRPr lang="de-DE" altLang="de-DE" sz="90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Mitglieder:</a:t>
            </a:r>
          </a:p>
          <a:p>
            <a:pPr eaLnBrk="1" hangingPunct="1"/>
            <a:endParaRPr lang="de-DE" altLang="de-DE" sz="90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40, 50, VHS, 51, OB-6, EG-DU, Schulaufsicht,</a:t>
            </a: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Wohlfahrtsverbände</a:t>
            </a:r>
          </a:p>
          <a:p>
            <a:pPr eaLnBrk="1" hangingPunct="1">
              <a:spcBef>
                <a:spcPct val="50000"/>
              </a:spcBef>
            </a:pPr>
            <a:endParaRPr lang="de-DE" altLang="de-DE" sz="900" b="1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34" name="Text Box 75"/>
          <p:cNvSpPr txBox="1">
            <a:spLocks noChangeArrowheads="1"/>
          </p:cNvSpPr>
          <p:nvPr/>
        </p:nvSpPr>
        <p:spPr bwMode="auto">
          <a:xfrm>
            <a:off x="6400800" y="4229100"/>
            <a:ext cx="1320800" cy="2788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900" b="1" u="sng">
                <a:solidFill>
                  <a:schemeClr val="tx1"/>
                </a:solidFill>
                <a:latin typeface="Frutiger 45 Light" pitchFamily="2" charset="0"/>
              </a:rPr>
              <a:t>Teilprojekt 6</a:t>
            </a:r>
            <a:r>
              <a:rPr lang="de-DE" altLang="de-DE" sz="900" b="1">
                <a:solidFill>
                  <a:schemeClr val="tx1"/>
                </a:solidFill>
                <a:latin typeface="Frutiger 45 Light" pitchFamily="2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900" b="1">
                <a:solidFill>
                  <a:schemeClr val="tx1"/>
                </a:solidFill>
                <a:latin typeface="Frutiger 45 Light" pitchFamily="2" charset="0"/>
              </a:rPr>
              <a:t>Arbeit / Qualifizierung / SGB II – Leistungen</a:t>
            </a:r>
          </a:p>
          <a:p>
            <a:pPr eaLnBrk="1" hangingPunct="1">
              <a:spcBef>
                <a:spcPct val="50000"/>
              </a:spcBef>
            </a:pPr>
            <a:endParaRPr lang="de-DE" altLang="de-DE" sz="900" b="1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Leitung:</a:t>
            </a: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jobcenter</a:t>
            </a:r>
          </a:p>
          <a:p>
            <a:pPr eaLnBrk="1" hangingPunct="1"/>
            <a:endParaRPr lang="de-DE" altLang="de-DE" sz="90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Mitglieder:</a:t>
            </a:r>
          </a:p>
          <a:p>
            <a:pPr eaLnBrk="1" hangingPunct="1"/>
            <a:endParaRPr lang="de-DE" altLang="de-DE" sz="90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Jobcenter, Agentur für Arbeit, 32, 50,51, EG-DU, Hauptzollamt, Regionalagentur, OB-6, GfB, Wohlfahrtsverbände</a:t>
            </a:r>
          </a:p>
          <a:p>
            <a:pPr eaLnBrk="1" hangingPunct="1">
              <a:spcBef>
                <a:spcPct val="50000"/>
              </a:spcBef>
            </a:pPr>
            <a:endParaRPr lang="de-DE" altLang="de-DE" sz="900" b="1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35" name="Rectangle 117"/>
          <p:cNvSpPr>
            <a:spLocks noChangeArrowheads="1"/>
          </p:cNvSpPr>
          <p:nvPr/>
        </p:nvSpPr>
        <p:spPr bwMode="auto">
          <a:xfrm>
            <a:off x="3657600" y="2857500"/>
            <a:ext cx="1727200" cy="10613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015" tIns="60008" rIns="120015" bIns="60008" anchor="ctr"/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de-DE" altLang="de-DE" sz="130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36" name="Text Box 118"/>
          <p:cNvSpPr txBox="1">
            <a:spLocks noChangeArrowheads="1"/>
          </p:cNvSpPr>
          <p:nvPr/>
        </p:nvSpPr>
        <p:spPr bwMode="auto">
          <a:xfrm>
            <a:off x="3454400" y="2857501"/>
            <a:ext cx="2133600" cy="62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300" b="1">
                <a:solidFill>
                  <a:schemeClr val="tx1"/>
                </a:solidFill>
                <a:latin typeface="Frutiger 45 Light" pitchFamily="2" charset="0"/>
              </a:rPr>
              <a:t>Koordinationsgruppe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300" b="1">
                <a:solidFill>
                  <a:schemeClr val="tx1"/>
                </a:solidFill>
                <a:latin typeface="Frutiger 45 Light" pitchFamily="2" charset="0"/>
              </a:rPr>
              <a:t>Teilprojekte</a:t>
            </a:r>
          </a:p>
        </p:txBody>
      </p:sp>
      <p:sp>
        <p:nvSpPr>
          <p:cNvPr id="107537" name="Rectangle 120"/>
          <p:cNvSpPr>
            <a:spLocks noChangeArrowheads="1"/>
          </p:cNvSpPr>
          <p:nvPr/>
        </p:nvSpPr>
        <p:spPr bwMode="auto">
          <a:xfrm>
            <a:off x="3657600" y="2057400"/>
            <a:ext cx="1727200" cy="5878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015" tIns="60008" rIns="120015" bIns="60008" anchor="ctr"/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de-DE" altLang="de-DE" sz="130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38" name="Rectangle 121"/>
          <p:cNvSpPr>
            <a:spLocks noChangeArrowheads="1"/>
          </p:cNvSpPr>
          <p:nvPr/>
        </p:nvSpPr>
        <p:spPr bwMode="auto">
          <a:xfrm>
            <a:off x="5892800" y="2057400"/>
            <a:ext cx="1727200" cy="783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015" tIns="60008" rIns="120015" bIns="60008" anchor="ctr"/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de-DE" altLang="de-DE" sz="130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39" name="Rectangle 122"/>
          <p:cNvSpPr>
            <a:spLocks noChangeArrowheads="1"/>
          </p:cNvSpPr>
          <p:nvPr/>
        </p:nvSpPr>
        <p:spPr bwMode="auto">
          <a:xfrm>
            <a:off x="1219200" y="2057400"/>
            <a:ext cx="1930400" cy="9797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015" tIns="60008" rIns="120015" bIns="60008" anchor="ctr"/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de-DE" altLang="de-DE" sz="130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40" name="Rectangle 123"/>
          <p:cNvSpPr>
            <a:spLocks noChangeArrowheads="1"/>
          </p:cNvSpPr>
          <p:nvPr/>
        </p:nvSpPr>
        <p:spPr bwMode="auto">
          <a:xfrm>
            <a:off x="3657600" y="1257300"/>
            <a:ext cx="1727200" cy="506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015" tIns="60008" rIns="120015" bIns="60008" anchor="ctr"/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de-DE" altLang="de-DE" sz="130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41" name="Text Box 124"/>
          <p:cNvSpPr txBox="1">
            <a:spLocks noChangeArrowheads="1"/>
          </p:cNvSpPr>
          <p:nvPr/>
        </p:nvSpPr>
        <p:spPr bwMode="auto">
          <a:xfrm>
            <a:off x="3657600" y="2057401"/>
            <a:ext cx="1727200" cy="32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300" b="1">
                <a:solidFill>
                  <a:schemeClr val="tx1"/>
                </a:solidFill>
                <a:latin typeface="Frutiger 45 Light" pitchFamily="2" charset="0"/>
              </a:rPr>
              <a:t>Projektleitung</a:t>
            </a:r>
          </a:p>
        </p:txBody>
      </p:sp>
      <p:sp>
        <p:nvSpPr>
          <p:cNvPr id="107542" name="Text Box 125"/>
          <p:cNvSpPr txBox="1">
            <a:spLocks noChangeArrowheads="1"/>
          </p:cNvSpPr>
          <p:nvPr/>
        </p:nvSpPr>
        <p:spPr bwMode="auto">
          <a:xfrm>
            <a:off x="3454400" y="2155372"/>
            <a:ext cx="2133600" cy="675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90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Kommunales Integrationszentrum</a:t>
            </a:r>
          </a:p>
          <a:p>
            <a:pPr eaLnBrk="1" hangingPunct="1">
              <a:spcBef>
                <a:spcPct val="50000"/>
              </a:spcBef>
            </a:pPr>
            <a:endParaRPr lang="de-DE" altLang="de-DE" sz="90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43" name="Text Box 126"/>
          <p:cNvSpPr txBox="1">
            <a:spLocks noChangeArrowheads="1"/>
          </p:cNvSpPr>
          <p:nvPr/>
        </p:nvSpPr>
        <p:spPr bwMode="auto">
          <a:xfrm>
            <a:off x="1219200" y="2057401"/>
            <a:ext cx="1930400" cy="32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300" b="1">
                <a:solidFill>
                  <a:schemeClr val="tx1"/>
                </a:solidFill>
                <a:latin typeface="Frutiger 45 Light" pitchFamily="2" charset="0"/>
              </a:rPr>
              <a:t>Abstimmungsinstanz</a:t>
            </a:r>
          </a:p>
        </p:txBody>
      </p:sp>
      <p:sp>
        <p:nvSpPr>
          <p:cNvPr id="107544" name="Text Box 127"/>
          <p:cNvSpPr txBox="1">
            <a:spLocks noChangeArrowheads="1"/>
          </p:cNvSpPr>
          <p:nvPr/>
        </p:nvSpPr>
        <p:spPr bwMode="auto">
          <a:xfrm>
            <a:off x="1219200" y="2351315"/>
            <a:ext cx="2032000" cy="675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Dez. OB, Amtsleitungen der Fachbereiche 32, 40, 50, 51, 53, 61, OB-4, I-03, EG-DU, Jobcenter, Wohlfahrtsverbände,Personalrat</a:t>
            </a:r>
          </a:p>
        </p:txBody>
      </p:sp>
      <p:sp>
        <p:nvSpPr>
          <p:cNvPr id="107545" name="Text Box 128"/>
          <p:cNvSpPr txBox="1">
            <a:spLocks noChangeArrowheads="1"/>
          </p:cNvSpPr>
          <p:nvPr/>
        </p:nvSpPr>
        <p:spPr bwMode="auto">
          <a:xfrm>
            <a:off x="3657600" y="1314451"/>
            <a:ext cx="1727200" cy="32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300" b="1">
                <a:solidFill>
                  <a:schemeClr val="tx1"/>
                </a:solidFill>
                <a:latin typeface="Frutiger 45 Light" pitchFamily="2" charset="0"/>
              </a:rPr>
              <a:t>Lenkungsgruppe</a:t>
            </a:r>
          </a:p>
        </p:txBody>
      </p:sp>
      <p:sp>
        <p:nvSpPr>
          <p:cNvPr id="107546" name="Text Box 129"/>
          <p:cNvSpPr txBox="1">
            <a:spLocks noChangeArrowheads="1"/>
          </p:cNvSpPr>
          <p:nvPr/>
        </p:nvSpPr>
        <p:spPr bwMode="auto">
          <a:xfrm>
            <a:off x="5892800" y="2057401"/>
            <a:ext cx="1727200" cy="28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altLang="de-DE" sz="1300" b="1">
                <a:solidFill>
                  <a:schemeClr val="tx1"/>
                </a:solidFill>
                <a:latin typeface="Frutiger 45 Light" pitchFamily="2" charset="0"/>
              </a:rPr>
              <a:t>Projektcontrolling </a:t>
            </a:r>
          </a:p>
        </p:txBody>
      </p:sp>
      <p:sp>
        <p:nvSpPr>
          <p:cNvPr id="107547" name="Line 140"/>
          <p:cNvSpPr>
            <a:spLocks noChangeShapeType="1"/>
          </p:cNvSpPr>
          <p:nvPr/>
        </p:nvSpPr>
        <p:spPr bwMode="auto">
          <a:xfrm flipV="1">
            <a:off x="4572000" y="2645229"/>
            <a:ext cx="0" cy="2122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/>
          <a:lstStyle/>
          <a:p>
            <a:endParaRPr lang="de-DE"/>
          </a:p>
        </p:txBody>
      </p:sp>
      <p:sp>
        <p:nvSpPr>
          <p:cNvPr id="107548" name="Line 142"/>
          <p:cNvSpPr>
            <a:spLocks noChangeShapeType="1"/>
          </p:cNvSpPr>
          <p:nvPr/>
        </p:nvSpPr>
        <p:spPr bwMode="auto">
          <a:xfrm flipH="1">
            <a:off x="3149600" y="22860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/>
          <a:lstStyle/>
          <a:p>
            <a:endParaRPr lang="de-DE"/>
          </a:p>
        </p:txBody>
      </p:sp>
      <p:sp>
        <p:nvSpPr>
          <p:cNvPr id="107549" name="Line 143"/>
          <p:cNvSpPr>
            <a:spLocks noChangeShapeType="1"/>
          </p:cNvSpPr>
          <p:nvPr/>
        </p:nvSpPr>
        <p:spPr bwMode="auto">
          <a:xfrm flipV="1">
            <a:off x="4572000" y="1763486"/>
            <a:ext cx="0" cy="2939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/>
          <a:lstStyle/>
          <a:p>
            <a:endParaRPr lang="de-DE"/>
          </a:p>
        </p:txBody>
      </p:sp>
      <p:sp>
        <p:nvSpPr>
          <p:cNvPr id="107550" name="Line 144"/>
          <p:cNvSpPr>
            <a:spLocks noChangeShapeType="1"/>
          </p:cNvSpPr>
          <p:nvPr/>
        </p:nvSpPr>
        <p:spPr bwMode="auto">
          <a:xfrm flipH="1">
            <a:off x="5384800" y="22860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/>
          <a:lstStyle/>
          <a:p>
            <a:endParaRPr lang="de-DE"/>
          </a:p>
        </p:txBody>
      </p:sp>
      <p:sp>
        <p:nvSpPr>
          <p:cNvPr id="107551" name="Rectangle 146"/>
          <p:cNvSpPr>
            <a:spLocks noChangeArrowheads="1"/>
          </p:cNvSpPr>
          <p:nvPr/>
        </p:nvSpPr>
        <p:spPr bwMode="auto">
          <a:xfrm>
            <a:off x="7721600" y="4229100"/>
            <a:ext cx="1117600" cy="2530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0015" tIns="60008" rIns="120015" bIns="60008" anchor="ctr"/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de-DE" altLang="de-DE" sz="1300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52" name="Text Box 147"/>
          <p:cNvSpPr txBox="1">
            <a:spLocks noChangeArrowheads="1"/>
          </p:cNvSpPr>
          <p:nvPr/>
        </p:nvSpPr>
        <p:spPr bwMode="auto">
          <a:xfrm>
            <a:off x="7620000" y="4229101"/>
            <a:ext cx="1320800" cy="268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900" b="1" u="sng">
                <a:solidFill>
                  <a:schemeClr val="tx1"/>
                </a:solidFill>
                <a:latin typeface="Frutiger 45 Light" pitchFamily="2" charset="0"/>
              </a:rPr>
              <a:t>Teilprojekt 7</a:t>
            </a:r>
            <a:r>
              <a:rPr lang="de-DE" altLang="de-DE" sz="900" b="1">
                <a:solidFill>
                  <a:schemeClr val="tx1"/>
                </a:solidFill>
                <a:latin typeface="Frutiger 45 Light" pitchFamily="2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900" b="1">
                <a:solidFill>
                  <a:schemeClr val="tx1"/>
                </a:solidFill>
                <a:latin typeface="Frutiger 45 Light" pitchFamily="2" charset="0"/>
              </a:rPr>
              <a:t>Gesellschaftliches Engagement / Dialogarbeit</a:t>
            </a:r>
          </a:p>
          <a:p>
            <a:pPr eaLnBrk="1" hangingPunct="1">
              <a:spcBef>
                <a:spcPct val="50000"/>
              </a:spcBef>
            </a:pPr>
            <a:endParaRPr lang="de-DE" altLang="de-DE" sz="900" b="1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Leitung:</a:t>
            </a: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Kommunales Integrationszentrum</a:t>
            </a:r>
          </a:p>
          <a:p>
            <a:pPr eaLnBrk="1" hangingPunct="1"/>
            <a:endParaRPr lang="de-DE" altLang="de-DE" sz="900">
              <a:solidFill>
                <a:schemeClr val="tx1"/>
              </a:solidFill>
              <a:latin typeface="Frutiger 45 Light" pitchFamily="2" charset="0"/>
            </a:endParaRP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Mitglieder:</a:t>
            </a:r>
          </a:p>
          <a:p>
            <a:pPr eaLnBrk="1" hangingPunct="1"/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Dez.OB, OB-4, OB-6, EGDU, CallDU, RTMarxloh,RTHochfeld,Wohlfahrtsverbände, Kirchl. Vertreter, Freie Träger, Polizei</a:t>
            </a:r>
          </a:p>
          <a:p>
            <a:pPr eaLnBrk="1" hangingPunct="1">
              <a:spcBef>
                <a:spcPct val="50000"/>
              </a:spcBef>
            </a:pPr>
            <a:endParaRPr lang="de-DE" altLang="de-DE" sz="900" b="1">
              <a:solidFill>
                <a:schemeClr val="tx1"/>
              </a:solidFill>
              <a:latin typeface="Frutiger 45 Light" pitchFamily="2" charset="0"/>
            </a:endParaRPr>
          </a:p>
        </p:txBody>
      </p:sp>
      <p:sp>
        <p:nvSpPr>
          <p:cNvPr id="107553" name="Text Box 169"/>
          <p:cNvSpPr txBox="1">
            <a:spLocks noChangeArrowheads="1"/>
          </p:cNvSpPr>
          <p:nvPr/>
        </p:nvSpPr>
        <p:spPr bwMode="auto">
          <a:xfrm>
            <a:off x="5791200" y="2351315"/>
            <a:ext cx="1930400" cy="46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Dez. OB, OB-6, I-03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Leitung: Dezernat OB</a:t>
            </a:r>
          </a:p>
        </p:txBody>
      </p:sp>
      <p:sp>
        <p:nvSpPr>
          <p:cNvPr id="107554" name="Line 171"/>
          <p:cNvSpPr>
            <a:spLocks noChangeShapeType="1"/>
          </p:cNvSpPr>
          <p:nvPr/>
        </p:nvSpPr>
        <p:spPr bwMode="auto">
          <a:xfrm>
            <a:off x="914400" y="405765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/>
          <a:lstStyle/>
          <a:p>
            <a:endParaRPr lang="de-DE"/>
          </a:p>
        </p:txBody>
      </p:sp>
      <p:sp>
        <p:nvSpPr>
          <p:cNvPr id="107555" name="Line 172"/>
          <p:cNvSpPr>
            <a:spLocks noChangeShapeType="1"/>
          </p:cNvSpPr>
          <p:nvPr/>
        </p:nvSpPr>
        <p:spPr bwMode="auto">
          <a:xfrm>
            <a:off x="914400" y="40576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/>
          <a:lstStyle/>
          <a:p>
            <a:endParaRPr lang="de-DE"/>
          </a:p>
        </p:txBody>
      </p:sp>
      <p:sp>
        <p:nvSpPr>
          <p:cNvPr id="107556" name="Line 173"/>
          <p:cNvSpPr>
            <a:spLocks noChangeShapeType="1"/>
          </p:cNvSpPr>
          <p:nvPr/>
        </p:nvSpPr>
        <p:spPr bwMode="auto">
          <a:xfrm flipV="1">
            <a:off x="2133600" y="40576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/>
          <a:lstStyle/>
          <a:p>
            <a:endParaRPr lang="de-DE"/>
          </a:p>
        </p:txBody>
      </p:sp>
      <p:sp>
        <p:nvSpPr>
          <p:cNvPr id="107557" name="Line 174"/>
          <p:cNvSpPr>
            <a:spLocks noChangeShapeType="1"/>
          </p:cNvSpPr>
          <p:nvPr/>
        </p:nvSpPr>
        <p:spPr bwMode="auto">
          <a:xfrm flipV="1">
            <a:off x="3352800" y="40576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/>
          <a:lstStyle/>
          <a:p>
            <a:endParaRPr lang="de-DE"/>
          </a:p>
        </p:txBody>
      </p:sp>
      <p:sp>
        <p:nvSpPr>
          <p:cNvPr id="107558" name="Line 175"/>
          <p:cNvSpPr>
            <a:spLocks noChangeShapeType="1"/>
          </p:cNvSpPr>
          <p:nvPr/>
        </p:nvSpPr>
        <p:spPr bwMode="auto">
          <a:xfrm flipV="1">
            <a:off x="4572000" y="40576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/>
          <a:lstStyle/>
          <a:p>
            <a:endParaRPr lang="de-DE"/>
          </a:p>
        </p:txBody>
      </p:sp>
      <p:sp>
        <p:nvSpPr>
          <p:cNvPr id="107559" name="Line 176"/>
          <p:cNvSpPr>
            <a:spLocks noChangeShapeType="1"/>
          </p:cNvSpPr>
          <p:nvPr/>
        </p:nvSpPr>
        <p:spPr bwMode="auto">
          <a:xfrm flipV="1">
            <a:off x="5791200" y="40576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/>
          <a:lstStyle/>
          <a:p>
            <a:endParaRPr lang="de-DE"/>
          </a:p>
        </p:txBody>
      </p:sp>
      <p:sp>
        <p:nvSpPr>
          <p:cNvPr id="107560" name="Line 177"/>
          <p:cNvSpPr>
            <a:spLocks noChangeShapeType="1"/>
          </p:cNvSpPr>
          <p:nvPr/>
        </p:nvSpPr>
        <p:spPr bwMode="auto">
          <a:xfrm flipV="1">
            <a:off x="7010400" y="40576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/>
          <a:lstStyle/>
          <a:p>
            <a:endParaRPr lang="de-DE"/>
          </a:p>
        </p:txBody>
      </p:sp>
      <p:sp>
        <p:nvSpPr>
          <p:cNvPr id="107561" name="Line 178"/>
          <p:cNvSpPr>
            <a:spLocks noChangeShapeType="1"/>
          </p:cNvSpPr>
          <p:nvPr/>
        </p:nvSpPr>
        <p:spPr bwMode="auto">
          <a:xfrm>
            <a:off x="8229600" y="40576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/>
          <a:lstStyle/>
          <a:p>
            <a:endParaRPr lang="de-DE"/>
          </a:p>
        </p:txBody>
      </p:sp>
      <p:sp>
        <p:nvSpPr>
          <p:cNvPr id="107562" name="Text Box 181"/>
          <p:cNvSpPr txBox="1">
            <a:spLocks noChangeArrowheads="1"/>
          </p:cNvSpPr>
          <p:nvPr/>
        </p:nvSpPr>
        <p:spPr bwMode="auto">
          <a:xfrm>
            <a:off x="3556000" y="1485901"/>
            <a:ext cx="1930400" cy="29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100">
                <a:solidFill>
                  <a:schemeClr val="tx1"/>
                </a:solidFill>
                <a:latin typeface="Frutiger 45 Light" pitchFamily="2" charset="0"/>
              </a:rPr>
              <a:t>Verwaltungsvorstand</a:t>
            </a:r>
          </a:p>
        </p:txBody>
      </p:sp>
      <p:sp>
        <p:nvSpPr>
          <p:cNvPr id="107563" name="Line 184"/>
          <p:cNvSpPr>
            <a:spLocks noChangeShapeType="1"/>
          </p:cNvSpPr>
          <p:nvPr/>
        </p:nvSpPr>
        <p:spPr bwMode="auto">
          <a:xfrm flipV="1">
            <a:off x="4572000" y="3918857"/>
            <a:ext cx="0" cy="1387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/>
          <a:lstStyle/>
          <a:p>
            <a:endParaRPr lang="de-DE"/>
          </a:p>
        </p:txBody>
      </p:sp>
      <p:sp>
        <p:nvSpPr>
          <p:cNvPr id="107564" name="Text Box 186"/>
          <p:cNvSpPr txBox="1">
            <a:spLocks noChangeArrowheads="1"/>
          </p:cNvSpPr>
          <p:nvPr/>
        </p:nvSpPr>
        <p:spPr bwMode="auto">
          <a:xfrm>
            <a:off x="3454400" y="3429001"/>
            <a:ext cx="2133600" cy="46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0015" tIns="60008" rIns="120015" bIns="60008">
            <a:spAutoFit/>
          </a:bodyPr>
          <a:lstStyle>
            <a:lvl1pPr>
              <a:defRPr sz="2400">
                <a:solidFill>
                  <a:schemeClr val="hlink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hlink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hlink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Leiter Teilprojekt 1 – Teilprojekt 7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900">
                <a:solidFill>
                  <a:schemeClr val="tx1"/>
                </a:solidFill>
                <a:latin typeface="Frutiger 45 Light" pitchFamily="2" charset="0"/>
              </a:rPr>
              <a:t>Kommunales Integrationszentrum</a:t>
            </a:r>
          </a:p>
        </p:txBody>
      </p:sp>
    </p:spTree>
    <p:extLst>
      <p:ext uri="{BB962C8B-B14F-4D97-AF65-F5344CB8AC3E}">
        <p14:creationId xmlns:p14="http://schemas.microsoft.com/office/powerpoint/2010/main" val="11764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Office PowerPoint</Application>
  <PresentationFormat>Bildschirmpräsentation (4:3)</PresentationFormat>
  <Paragraphs>233</Paragraphs>
  <Slides>14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</vt:lpstr>
      <vt:lpstr>PowerPoint-Präsentation</vt:lpstr>
      <vt:lpstr>PowerPoint-Präsentation</vt:lpstr>
      <vt:lpstr>Immigration development of Romanian and Bulgarian citizens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Stadt Duisburg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Heidrun Oberländer-Yilmaz</dc:creator>
  <cp:lastModifiedBy>Heidrun Oberländer-Yilmaz</cp:lastModifiedBy>
  <cp:revision>69</cp:revision>
  <cp:lastPrinted>2016-12-12T10:26:30Z</cp:lastPrinted>
  <dcterms:created xsi:type="dcterms:W3CDTF">2016-06-06T10:57:06Z</dcterms:created>
  <dcterms:modified xsi:type="dcterms:W3CDTF">2016-12-13T13:13:46Z</dcterms:modified>
</cp:coreProperties>
</file>