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61"/>
    <p:restoredTop sz="94697"/>
  </p:normalViewPr>
  <p:slideViewPr>
    <p:cSldViewPr snapToGrid="0" snapToObjects="1">
      <p:cViewPr varScale="1">
        <p:scale>
          <a:sx n="82" d="100"/>
          <a:sy n="82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/>
              <a:t>12/15/16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‹n.›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/>
              <a:t>12/15/16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/>
              <a:t>12/15/16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/>
              <a:t>12/15/16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/>
              <a:t>12/15/16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‹n.›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/>
              <a:t>12/15/16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/>
              <a:t>12/15/16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/>
              <a:t>12/15/16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/>
              <a:t>12/15/16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/>
              <a:t>12/15/16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2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/>
              <a:t>12/15/16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/>
              <a:t>12/15/16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/>
              <a:pPr/>
              <a:t>‹n.›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330814" y="674558"/>
            <a:ext cx="8361513" cy="2611830"/>
          </a:xfrm>
        </p:spPr>
        <p:txBody>
          <a:bodyPr>
            <a:noAutofit/>
          </a:bodyPr>
          <a:lstStyle/>
          <a:p>
            <a:r>
              <a:rPr lang="en-GB" sz="4800" dirty="0" smtClean="0"/>
              <a:t>How to address specific integration needs of Roma originating from the Western </a:t>
            </a:r>
            <a:r>
              <a:rPr lang="en-GB" sz="4800" dirty="0" smtClean="0"/>
              <a:t>Balcans</a:t>
            </a:r>
            <a:endParaRPr lang="en-GB" sz="4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35553" y="4422097"/>
            <a:ext cx="3516919" cy="171616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sz="2000" cap="none" dirty="0" smtClean="0"/>
              <a:t>Transnational Cooperation And Capacity Building For The Inclusion Of Non-national Roma</a:t>
            </a:r>
          </a:p>
          <a:p>
            <a:pPr algn="just"/>
            <a:r>
              <a:rPr lang="en-GB" sz="2000" cap="none" dirty="0" smtClean="0"/>
              <a:t>M</a:t>
            </a:r>
            <a:r>
              <a:rPr lang="it-IT" sz="2000" cap="none" dirty="0" smtClean="0"/>
              <a:t>ü</a:t>
            </a:r>
            <a:r>
              <a:rPr lang="en-GB" sz="2000" cap="none" dirty="0" smtClean="0"/>
              <a:t>nchen</a:t>
            </a:r>
            <a:r>
              <a:rPr lang="en-GB" sz="2000" cap="none" dirty="0" smtClean="0"/>
              <a:t> 15-16 December 2016</a:t>
            </a:r>
            <a:endParaRPr lang="en-GB" sz="2000" cap="none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105338" y="4497050"/>
            <a:ext cx="3582649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900" dirty="0" smtClean="0">
                <a:latin typeface="+mj-lt"/>
                <a:ea typeface="Calibri Light" charset="0"/>
                <a:cs typeface="Calibri Light" charset="0"/>
              </a:rPr>
              <a:t>Stefano Fumarulo</a:t>
            </a:r>
          </a:p>
          <a:p>
            <a:pPr algn="just"/>
            <a:r>
              <a:rPr lang="en-GB" sz="1900" dirty="0" smtClean="0">
                <a:latin typeface="+mj-lt"/>
                <a:ea typeface="Calibri Light" charset="0"/>
                <a:cs typeface="Calibri Light" charset="0"/>
              </a:rPr>
              <a:t>Head of Unit “Citizen security, migration policies and social </a:t>
            </a:r>
            <a:r>
              <a:rPr lang="en-GB" sz="1900" dirty="0" smtClean="0">
                <a:latin typeface="+mj-lt"/>
                <a:ea typeface="Calibri Light" charset="0"/>
                <a:cs typeface="Calibri Light" charset="0"/>
              </a:rPr>
              <a:t>antimafia</a:t>
            </a:r>
            <a:r>
              <a:rPr lang="en-GB" sz="1900" dirty="0" smtClean="0">
                <a:latin typeface="+mj-lt"/>
                <a:ea typeface="Calibri Light" charset="0"/>
                <a:cs typeface="Calibri Light" charset="0"/>
              </a:rPr>
              <a:t>”</a:t>
            </a:r>
          </a:p>
          <a:p>
            <a:pPr algn="just"/>
            <a:r>
              <a:rPr lang="en-GB" sz="1900" dirty="0" smtClean="0">
                <a:latin typeface="+mj-lt"/>
                <a:ea typeface="Calibri Light" charset="0"/>
                <a:cs typeface="Calibri Light" charset="0"/>
              </a:rPr>
              <a:t>Presidency of Region of Puglia</a:t>
            </a:r>
            <a:endParaRPr lang="en-GB" sz="1900" dirty="0">
              <a:latin typeface="+mj-lt"/>
              <a:ea typeface="Calibri Light" charset="0"/>
              <a:cs typeface="Calibri Light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38720" cy="148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3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097280" y="1975918"/>
            <a:ext cx="10058400" cy="1450757"/>
          </a:xfrm>
        </p:spPr>
        <p:txBody>
          <a:bodyPr/>
          <a:lstStyle/>
          <a:p>
            <a:pPr algn="ctr"/>
            <a:r>
              <a:rPr lang="it-IT" dirty="0" err="1" smtClean="0"/>
              <a:t>Thank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for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attention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375161" y="5186597"/>
            <a:ext cx="4512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s.fumarulo@regione.puglia.it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932" y="0"/>
            <a:ext cx="3038720" cy="148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64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107768" y="286603"/>
            <a:ext cx="9047911" cy="1450757"/>
          </a:xfrm>
        </p:spPr>
        <p:txBody>
          <a:bodyPr/>
          <a:lstStyle/>
          <a:p>
            <a:r>
              <a:rPr lang="en-GB" dirty="0" smtClean="0"/>
              <a:t>Roma in the history of Puglia: first presence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Puglia, and its Salento province, has always been a transit and landing point between East and West.</a:t>
            </a:r>
          </a:p>
          <a:p>
            <a:r>
              <a:rPr lang="en-GB" dirty="0" smtClean="0"/>
              <a:t>In Salento the first Roma presence is registered since XVI century (maybe the presence started in XIV century): mainly Slavic and Greek-Albanians groups coming from </a:t>
            </a:r>
            <a:r>
              <a:rPr lang="en-GB" dirty="0" smtClean="0"/>
              <a:t>Balcans</a:t>
            </a:r>
            <a:r>
              <a:rPr lang="en-GB" dirty="0" smtClean="0"/>
              <a:t> because of the invasion of Ottoman army.</a:t>
            </a:r>
          </a:p>
          <a:p>
            <a:r>
              <a:rPr lang="en-GB" dirty="0" smtClean="0"/>
              <a:t>Roma groups spread their presence also in the province of Taranto, </a:t>
            </a:r>
            <a:r>
              <a:rPr lang="en-GB" dirty="0" smtClean="0"/>
              <a:t>Brindisi</a:t>
            </a:r>
            <a:r>
              <a:rPr lang="en-GB" dirty="0" smtClean="0"/>
              <a:t> and Foggia, where their descendants still live.</a:t>
            </a:r>
          </a:p>
          <a:p>
            <a:endParaRPr lang="en-GB" dirty="0"/>
          </a:p>
        </p:txBody>
      </p:sp>
      <p:pic>
        <p:nvPicPr>
          <p:cNvPr id="6" name="Segnaposto contenuto 5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0" y="1984375"/>
            <a:ext cx="4292600" cy="374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6875" y="-365171"/>
            <a:ext cx="3038720" cy="148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20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2076772" y="286603"/>
            <a:ext cx="9078907" cy="1450757"/>
          </a:xfrm>
        </p:spPr>
        <p:txBody>
          <a:bodyPr/>
          <a:lstStyle/>
          <a:p>
            <a:r>
              <a:rPr lang="en-GB" dirty="0" smtClean="0"/>
              <a:t>Roma in the history of Puglia: second groups arrivals</a:t>
            </a:r>
            <a:endParaRPr lang="en-GB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second group of Roma citizens arrived in Salento in between ‘80s and ‘90s, mainly from former Yugoslavia and Kosovo. </a:t>
            </a:r>
          </a:p>
          <a:p>
            <a:r>
              <a:rPr lang="en-GB" dirty="0" smtClean="0"/>
              <a:t>The arrivals were related to economic reasons but since the beginning of ‘90s is due to the wars that bathed in blood the </a:t>
            </a:r>
            <a:r>
              <a:rPr lang="en-GB" dirty="0" smtClean="0"/>
              <a:t>Balcans</a:t>
            </a:r>
            <a:r>
              <a:rPr lang="en-GB" dirty="0" smtClean="0"/>
              <a:t> during the entire decade.</a:t>
            </a:r>
          </a:p>
          <a:p>
            <a:r>
              <a:rPr lang="en-GB" dirty="0" smtClean="0"/>
              <a:t>Technically speaking, they could have been considered as refugees but the comfortable institutional approach was to consider them nomads. </a:t>
            </a:r>
          </a:p>
          <a:p>
            <a:r>
              <a:rPr lang="en-GB" dirty="0" smtClean="0"/>
              <a:t>The large majority has passed through moving away operations and the life in stop over camps half fitted.</a:t>
            </a:r>
          </a:p>
          <a:p>
            <a:r>
              <a:rPr lang="en-GB" dirty="0" smtClean="0"/>
              <a:t>Few of them succeeded in living in apartments included in the urban and social fabric of cities of Puglia.</a:t>
            </a:r>
            <a:endParaRPr lang="en-GB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2373" y="-278970"/>
            <a:ext cx="3038720" cy="148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7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07768" y="286603"/>
            <a:ext cx="9047911" cy="1450757"/>
          </a:xfrm>
        </p:spPr>
        <p:txBody>
          <a:bodyPr/>
          <a:lstStyle/>
          <a:p>
            <a:r>
              <a:rPr lang="en-GB" dirty="0" smtClean="0"/>
              <a:t>Roma in the history of Puglia: the third phase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 last group of Roma citizens arrived in Puglia in the second half of the first decade of 2000.</a:t>
            </a:r>
          </a:p>
          <a:p>
            <a:r>
              <a:rPr lang="en-GB" dirty="0" smtClean="0"/>
              <a:t>Their origin is mainly Romanian and Bulgarian </a:t>
            </a:r>
            <a:r>
              <a:rPr lang="en-GB" dirty="0" smtClean="0"/>
              <a:t>favorita</a:t>
            </a:r>
            <a:r>
              <a:rPr lang="en-GB" dirty="0" smtClean="0"/>
              <a:t> by the Schengen Treaty.</a:t>
            </a:r>
          </a:p>
          <a:p>
            <a:r>
              <a:rPr lang="en-GB" dirty="0" smtClean="0"/>
              <a:t>Their social and living inclusion conditions are heterogeneous: fitted camps (Roma from Romania in Bari), apartments, abandoned buildings especially rural constructions in the countryside in the province of Foggia.</a:t>
            </a:r>
          </a:p>
          <a:p>
            <a:r>
              <a:rPr lang="en-GB" dirty="0" smtClean="0"/>
              <a:t>The province of Foggia, is hosting the most critical situation in the entire Region of Puglia: the tomatoes harvesting represents one of the main economic income voices which has been  accompanied, as in other parts of Italy, by a slavery system called “</a:t>
            </a:r>
            <a:r>
              <a:rPr lang="en-GB" dirty="0" smtClean="0"/>
              <a:t>caporalato</a:t>
            </a:r>
            <a:r>
              <a:rPr lang="en-GB" dirty="0" smtClean="0"/>
              <a:t>” with a systematic workers’ exploitation. This situation produced the birth and diffusion of ghetto where more than 15000 persons (mainly African migrants) live in unacceptable conditions.</a:t>
            </a:r>
          </a:p>
          <a:p>
            <a:r>
              <a:rPr lang="en-GB" dirty="0" smtClean="0"/>
              <a:t>Few days ago, in the so called “Bulgarian ghetto” a fire destroyed several </a:t>
            </a:r>
            <a:r>
              <a:rPr lang="en-GB" dirty="0" smtClean="0"/>
              <a:t>baracche</a:t>
            </a:r>
            <a:r>
              <a:rPr lang="en-GB" dirty="0" smtClean="0"/>
              <a:t> and a 20 years old man, </a:t>
            </a:r>
            <a:r>
              <a:rPr lang="en-GB" dirty="0"/>
              <a:t>Ivan </a:t>
            </a:r>
            <a:r>
              <a:rPr lang="en-GB" dirty="0" err="1" smtClean="0"/>
              <a:t>Miecoganucgev</a:t>
            </a:r>
            <a:r>
              <a:rPr lang="en-GB" dirty="0" smtClean="0"/>
              <a:t>, died. </a:t>
            </a:r>
          </a:p>
          <a:p>
            <a:endParaRPr lang="en-GB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1376" y="-294468"/>
            <a:ext cx="3038720" cy="148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0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07768" y="286603"/>
            <a:ext cx="9047911" cy="1450757"/>
          </a:xfrm>
        </p:spPr>
        <p:txBody>
          <a:bodyPr/>
          <a:lstStyle/>
          <a:p>
            <a:r>
              <a:rPr lang="it-IT" dirty="0" smtClean="0"/>
              <a:t>Roma families in Salento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The economy of Roma families, </a:t>
            </a:r>
            <a:r>
              <a:rPr lang="en-GB" dirty="0" smtClean="0"/>
              <a:t>since</a:t>
            </a:r>
            <a:r>
              <a:rPr lang="it-IT" dirty="0" smtClean="0"/>
              <a:t> 3 </a:t>
            </a:r>
            <a:r>
              <a:rPr lang="en-GB" dirty="0" smtClean="0"/>
              <a:t>centuries</a:t>
            </a:r>
            <a:r>
              <a:rPr lang="it-IT" dirty="0" smtClean="0"/>
              <a:t> in Salento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 smtClean="0"/>
              <a:t> </a:t>
            </a:r>
            <a:r>
              <a:rPr lang="it-IT" dirty="0" err="1" smtClean="0"/>
              <a:t>mainly</a:t>
            </a:r>
            <a:r>
              <a:rPr lang="it-IT" dirty="0" smtClean="0"/>
              <a:t> on:</a:t>
            </a:r>
          </a:p>
          <a:p>
            <a:pPr lvl="1"/>
            <a:r>
              <a:rPr lang="it-IT" dirty="0" smtClean="0"/>
              <a:t>Breeding and sale of </a:t>
            </a:r>
            <a:r>
              <a:rPr lang="it-IT" dirty="0" err="1" smtClean="0"/>
              <a:t>horses</a:t>
            </a:r>
            <a:r>
              <a:rPr lang="it-IT" dirty="0" smtClean="0"/>
              <a:t> </a:t>
            </a:r>
            <a:r>
              <a:rPr lang="it-IT" dirty="0" err="1" smtClean="0"/>
              <a:t>meat</a:t>
            </a:r>
            <a:endParaRPr lang="it-IT" dirty="0" smtClean="0"/>
          </a:p>
          <a:p>
            <a:pPr lvl="1"/>
            <a:r>
              <a:rPr lang="it-IT" dirty="0" err="1" smtClean="0"/>
              <a:t>Craft</a:t>
            </a:r>
            <a:r>
              <a:rPr lang="it-IT" dirty="0" smtClean="0"/>
              <a:t> </a:t>
            </a:r>
            <a:r>
              <a:rPr lang="it-IT" dirty="0" err="1" smtClean="0"/>
              <a:t>jobs</a:t>
            </a:r>
            <a:r>
              <a:rPr lang="it-IT" dirty="0" smtClean="0"/>
              <a:t> </a:t>
            </a:r>
            <a:r>
              <a:rPr lang="it-IT" dirty="0" err="1" smtClean="0"/>
              <a:t>connected</a:t>
            </a:r>
            <a:r>
              <a:rPr lang="it-IT" dirty="0" smtClean="0"/>
              <a:t> to metal processing and sale of </a:t>
            </a:r>
            <a:r>
              <a:rPr lang="it-IT" dirty="0" err="1" smtClean="0"/>
              <a:t>utensils</a:t>
            </a:r>
            <a:endParaRPr lang="it-IT" dirty="0" smtClean="0"/>
          </a:p>
          <a:p>
            <a:pPr marL="201168" lvl="1" indent="0">
              <a:buNone/>
            </a:pPr>
            <a:endParaRPr lang="it-IT" dirty="0" smtClean="0"/>
          </a:p>
          <a:p>
            <a:pPr marL="201168" lvl="1" indent="0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paradox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the situation of Roma families in Salento shows </a:t>
            </a:r>
            <a:r>
              <a:rPr lang="it-IT" dirty="0" err="1" smtClean="0"/>
              <a:t>how</a:t>
            </a:r>
            <a:r>
              <a:rPr lang="it-IT" dirty="0" smtClean="0"/>
              <a:t> the </a:t>
            </a:r>
            <a:r>
              <a:rPr lang="it-IT" dirty="0" err="1" smtClean="0"/>
              <a:t>lack</a:t>
            </a:r>
            <a:r>
              <a:rPr lang="it-IT" dirty="0" smtClean="0"/>
              <a:t> of </a:t>
            </a:r>
            <a:r>
              <a:rPr lang="it-IT" dirty="0" err="1" smtClean="0"/>
              <a:t>specific</a:t>
            </a:r>
            <a:r>
              <a:rPr lang="it-IT" dirty="0" smtClean="0"/>
              <a:t> </a:t>
            </a:r>
            <a:r>
              <a:rPr lang="it-IT" dirty="0" err="1" smtClean="0"/>
              <a:t>institutional</a:t>
            </a:r>
            <a:r>
              <a:rPr lang="it-IT" dirty="0" smtClean="0"/>
              <a:t> </a:t>
            </a:r>
            <a:r>
              <a:rPr lang="it-IT" dirty="0" err="1" smtClean="0"/>
              <a:t>policies</a:t>
            </a:r>
            <a:r>
              <a:rPr lang="it-IT" dirty="0" smtClean="0"/>
              <a:t> </a:t>
            </a:r>
            <a:r>
              <a:rPr lang="it-IT" dirty="0" err="1" smtClean="0"/>
              <a:t>played</a:t>
            </a:r>
            <a:r>
              <a:rPr lang="it-IT" dirty="0" smtClean="0"/>
              <a:t> an </a:t>
            </a:r>
            <a:r>
              <a:rPr lang="it-IT" dirty="0" err="1" smtClean="0"/>
              <a:t>important</a:t>
            </a:r>
            <a:r>
              <a:rPr lang="it-IT" dirty="0" smtClean="0"/>
              <a:t> </a:t>
            </a:r>
            <a:r>
              <a:rPr lang="it-IT" dirty="0" err="1" smtClean="0"/>
              <a:t>role</a:t>
            </a:r>
            <a:r>
              <a:rPr lang="it-IT" dirty="0" smtClean="0"/>
              <a:t> in social </a:t>
            </a:r>
            <a:r>
              <a:rPr lang="it-IT" dirty="0" err="1" smtClean="0"/>
              <a:t>inclusion</a:t>
            </a:r>
            <a:r>
              <a:rPr lang="it-IT" dirty="0" smtClean="0"/>
              <a:t>, </a:t>
            </a:r>
            <a:r>
              <a:rPr lang="it-IT" dirty="0" err="1" smtClean="0"/>
              <a:t>scholastic</a:t>
            </a:r>
            <a:r>
              <a:rPr lang="it-IT" dirty="0" smtClean="0"/>
              <a:t> and positive </a:t>
            </a:r>
            <a:r>
              <a:rPr lang="it-IT" dirty="0" err="1" smtClean="0"/>
              <a:t>interaction</a:t>
            </a:r>
            <a:r>
              <a:rPr lang="it-IT" dirty="0" smtClean="0"/>
              <a:t> </a:t>
            </a:r>
            <a:r>
              <a:rPr lang="it-IT" dirty="0" err="1" smtClean="0"/>
              <a:t>processes</a:t>
            </a:r>
            <a:r>
              <a:rPr lang="it-IT" dirty="0" smtClean="0"/>
              <a:t> with the </a:t>
            </a:r>
            <a:r>
              <a:rPr lang="it-IT" dirty="0" err="1" smtClean="0"/>
              <a:t>territory</a:t>
            </a:r>
            <a:r>
              <a:rPr lang="it-IT" dirty="0" smtClean="0"/>
              <a:t> </a:t>
            </a:r>
            <a:r>
              <a:rPr lang="it-IT" dirty="0" err="1" smtClean="0"/>
              <a:t>built</a:t>
            </a:r>
            <a:r>
              <a:rPr lang="it-IT" dirty="0" smtClean="0"/>
              <a:t> by Roma families.</a:t>
            </a:r>
          </a:p>
          <a:p>
            <a:pPr marL="201168" lvl="1" indent="0">
              <a:buNone/>
            </a:pPr>
            <a:endParaRPr lang="it-IT" dirty="0"/>
          </a:p>
          <a:p>
            <a:pPr marL="201168" lvl="1" indent="0">
              <a:buNone/>
            </a:pPr>
            <a:r>
              <a:rPr lang="it-IT" dirty="0" smtClean="0"/>
              <a:t>In some </a:t>
            </a:r>
            <a:r>
              <a:rPr lang="it-IT" dirty="0" err="1" smtClean="0"/>
              <a:t>cases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registered</a:t>
            </a:r>
            <a:r>
              <a:rPr lang="it-IT" dirty="0" smtClean="0"/>
              <a:t> a </a:t>
            </a:r>
            <a:r>
              <a:rPr lang="it-IT" dirty="0" err="1" smtClean="0"/>
              <a:t>strategy</a:t>
            </a:r>
            <a:r>
              <a:rPr lang="it-IT" dirty="0" smtClean="0"/>
              <a:t> of camouflage in </a:t>
            </a:r>
            <a:r>
              <a:rPr lang="it-IT" dirty="0" err="1" smtClean="0"/>
              <a:t>order</a:t>
            </a:r>
            <a:r>
              <a:rPr lang="it-IT" dirty="0" smtClean="0"/>
              <a:t> to </a:t>
            </a:r>
            <a:r>
              <a:rPr lang="it-IT" dirty="0" err="1" smtClean="0"/>
              <a:t>avoid</a:t>
            </a:r>
            <a:r>
              <a:rPr lang="it-IT" dirty="0" smtClean="0"/>
              <a:t> </a:t>
            </a:r>
            <a:r>
              <a:rPr lang="it-IT" dirty="0" err="1" smtClean="0"/>
              <a:t>prejudices</a:t>
            </a:r>
            <a:r>
              <a:rPr lang="it-IT" dirty="0" smtClean="0"/>
              <a:t>.</a:t>
            </a:r>
          </a:p>
          <a:p>
            <a:pPr lvl="1"/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2373" y="-434492"/>
            <a:ext cx="3038720" cy="148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47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92270" y="286603"/>
            <a:ext cx="9063409" cy="1450757"/>
          </a:xfrm>
        </p:spPr>
        <p:txBody>
          <a:bodyPr/>
          <a:lstStyle/>
          <a:p>
            <a:r>
              <a:rPr lang="it-IT" dirty="0" smtClean="0"/>
              <a:t>Roma and public </a:t>
            </a:r>
            <a:r>
              <a:rPr lang="it-IT" dirty="0" err="1" smtClean="0"/>
              <a:t>policies</a:t>
            </a:r>
            <a:r>
              <a:rPr lang="it-IT" dirty="0" smtClean="0"/>
              <a:t>: the case of </a:t>
            </a:r>
            <a:r>
              <a:rPr lang="it-IT" dirty="0" err="1" smtClean="0"/>
              <a:t>xoraxané</a:t>
            </a:r>
            <a:r>
              <a:rPr lang="it-IT" dirty="0" smtClean="0"/>
              <a:t> Roma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First </a:t>
            </a:r>
            <a:r>
              <a:rPr lang="it-IT" dirty="0" err="1" smtClean="0"/>
              <a:t>half</a:t>
            </a:r>
            <a:r>
              <a:rPr lang="it-IT" dirty="0" smtClean="0"/>
              <a:t> of the ‘80s: Roma </a:t>
            </a:r>
            <a:r>
              <a:rPr lang="it-IT" dirty="0" err="1" smtClean="0"/>
              <a:t>citizens</a:t>
            </a:r>
            <a:r>
              <a:rPr lang="it-IT" dirty="0" smtClean="0"/>
              <a:t> </a:t>
            </a:r>
            <a:r>
              <a:rPr lang="it-IT" dirty="0" err="1" smtClean="0"/>
              <a:t>coming</a:t>
            </a:r>
            <a:r>
              <a:rPr lang="it-IT" dirty="0" smtClean="0"/>
              <a:t> from </a:t>
            </a:r>
            <a:r>
              <a:rPr lang="it-IT" dirty="0" err="1" smtClean="0"/>
              <a:t>former</a:t>
            </a:r>
            <a:r>
              <a:rPr lang="it-IT" dirty="0" smtClean="0"/>
              <a:t> </a:t>
            </a:r>
            <a:r>
              <a:rPr lang="it-IT" dirty="0" err="1" smtClean="0"/>
              <a:t>Yugoslavia</a:t>
            </a:r>
            <a:r>
              <a:rPr lang="it-IT" dirty="0" smtClean="0"/>
              <a:t> </a:t>
            </a:r>
            <a:r>
              <a:rPr lang="it-IT" dirty="0" err="1" smtClean="0"/>
              <a:t>arrived</a:t>
            </a:r>
            <a:r>
              <a:rPr lang="it-IT" dirty="0" smtClean="0"/>
              <a:t> </a:t>
            </a:r>
            <a:r>
              <a:rPr lang="it-IT" dirty="0" err="1" smtClean="0"/>
              <a:t>after</a:t>
            </a:r>
            <a:r>
              <a:rPr lang="it-IT" dirty="0" smtClean="0"/>
              <a:t> the </a:t>
            </a:r>
            <a:r>
              <a:rPr lang="it-IT" dirty="0" err="1" smtClean="0"/>
              <a:t>crisis</a:t>
            </a:r>
            <a:r>
              <a:rPr lang="it-IT" dirty="0" smtClean="0"/>
              <a:t> </a:t>
            </a:r>
            <a:r>
              <a:rPr lang="it-IT" dirty="0" err="1" smtClean="0"/>
              <a:t>started</a:t>
            </a:r>
            <a:r>
              <a:rPr lang="it-IT" dirty="0" smtClean="0"/>
              <a:t> from </a:t>
            </a:r>
            <a:r>
              <a:rPr lang="it-IT" dirty="0" err="1" smtClean="0"/>
              <a:t>Tito’s</a:t>
            </a:r>
            <a:r>
              <a:rPr lang="it-IT" dirty="0" smtClean="0"/>
              <a:t> </a:t>
            </a:r>
            <a:r>
              <a:rPr lang="it-IT" dirty="0" err="1" smtClean="0"/>
              <a:t>death</a:t>
            </a:r>
            <a:r>
              <a:rPr lang="it-IT" dirty="0" smtClean="0"/>
              <a:t>. </a:t>
            </a:r>
          </a:p>
          <a:p>
            <a:r>
              <a:rPr lang="it-IT" dirty="0" err="1" smtClean="0"/>
              <a:t>One</a:t>
            </a:r>
            <a:r>
              <a:rPr lang="it-IT" dirty="0" smtClean="0"/>
              <a:t> family, </a:t>
            </a:r>
            <a:r>
              <a:rPr lang="it-IT" dirty="0" err="1" smtClean="0"/>
              <a:t>composed</a:t>
            </a:r>
            <a:r>
              <a:rPr lang="it-IT" dirty="0" smtClean="0"/>
              <a:t> by 20 </a:t>
            </a:r>
            <a:r>
              <a:rPr lang="it-IT" dirty="0" err="1" smtClean="0"/>
              <a:t>persons</a:t>
            </a:r>
            <a:r>
              <a:rPr lang="it-IT" dirty="0" smtClean="0"/>
              <a:t>,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followed</a:t>
            </a:r>
            <a:r>
              <a:rPr lang="it-IT" dirty="0" smtClean="0"/>
              <a:t> by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groups</a:t>
            </a:r>
            <a:r>
              <a:rPr lang="it-IT" dirty="0"/>
              <a:t> </a:t>
            </a:r>
            <a:r>
              <a:rPr lang="it-IT" dirty="0" err="1" smtClean="0"/>
              <a:t>especially</a:t>
            </a:r>
            <a:r>
              <a:rPr lang="it-IT" dirty="0" smtClean="0"/>
              <a:t> </a:t>
            </a:r>
            <a:r>
              <a:rPr lang="it-IT" dirty="0" err="1" smtClean="0"/>
              <a:t>coming</a:t>
            </a:r>
            <a:r>
              <a:rPr lang="it-IT" dirty="0" smtClean="0"/>
              <a:t> from Montenegro.</a:t>
            </a:r>
          </a:p>
          <a:p>
            <a:r>
              <a:rPr lang="it-IT" dirty="0" smtClean="0"/>
              <a:t>1996-1999: due to the </a:t>
            </a:r>
            <a:r>
              <a:rPr lang="it-IT" dirty="0" err="1" smtClean="0"/>
              <a:t>Kosovo’s</a:t>
            </a:r>
            <a:r>
              <a:rPr lang="it-IT" dirty="0" smtClean="0"/>
              <a:t> </a:t>
            </a:r>
            <a:r>
              <a:rPr lang="it-IT" dirty="0" err="1" smtClean="0"/>
              <a:t>crisis</a:t>
            </a:r>
            <a:r>
              <a:rPr lang="it-IT" dirty="0" smtClean="0"/>
              <a:t>, </a:t>
            </a:r>
            <a:r>
              <a:rPr lang="it-IT" dirty="0" err="1" smtClean="0"/>
              <a:t>islamic</a:t>
            </a:r>
            <a:r>
              <a:rPr lang="it-IT" dirty="0" smtClean="0"/>
              <a:t> </a:t>
            </a:r>
            <a:r>
              <a:rPr lang="it-IT" dirty="0" err="1" smtClean="0"/>
              <a:t>Albanian</a:t>
            </a:r>
            <a:r>
              <a:rPr lang="it-IT" dirty="0" smtClean="0"/>
              <a:t> </a:t>
            </a:r>
            <a:r>
              <a:rPr lang="it-IT" dirty="0" err="1" smtClean="0"/>
              <a:t>speaking</a:t>
            </a:r>
            <a:r>
              <a:rPr lang="it-IT" dirty="0" smtClean="0"/>
              <a:t> </a:t>
            </a:r>
            <a:r>
              <a:rPr lang="it-IT" dirty="0" err="1" smtClean="0"/>
              <a:t>minorities</a:t>
            </a:r>
            <a:r>
              <a:rPr lang="it-IT" dirty="0" smtClean="0"/>
              <a:t> </a:t>
            </a:r>
            <a:r>
              <a:rPr lang="it-IT" dirty="0" err="1" smtClean="0"/>
              <a:t>arrived</a:t>
            </a:r>
            <a:r>
              <a:rPr lang="it-IT" dirty="0" smtClean="0"/>
              <a:t> (</a:t>
            </a:r>
            <a:r>
              <a:rPr lang="it-IT" dirty="0" err="1" smtClean="0"/>
              <a:t>xoraxané</a:t>
            </a:r>
            <a:r>
              <a:rPr lang="it-IT" dirty="0" smtClean="0"/>
              <a:t> </a:t>
            </a:r>
            <a:r>
              <a:rPr lang="it-IT" dirty="0" err="1" smtClean="0"/>
              <a:t>shiftaria</a:t>
            </a:r>
            <a:r>
              <a:rPr lang="it-IT" dirty="0" smtClean="0"/>
              <a:t>) to Salento.</a:t>
            </a:r>
          </a:p>
          <a:p>
            <a:r>
              <a:rPr lang="it-IT" dirty="0" smtClean="0"/>
              <a:t>The </a:t>
            </a:r>
            <a:r>
              <a:rPr lang="it-IT" dirty="0" err="1" smtClean="0"/>
              <a:t>institutional</a:t>
            </a:r>
            <a:r>
              <a:rPr lang="it-IT" dirty="0" smtClean="0"/>
              <a:t> </a:t>
            </a:r>
            <a:r>
              <a:rPr lang="it-IT" dirty="0" err="1" smtClean="0"/>
              <a:t>approach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initially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 smtClean="0"/>
              <a:t> on </a:t>
            </a:r>
            <a:r>
              <a:rPr lang="it-IT" dirty="0" err="1" smtClean="0"/>
              <a:t>indifference</a:t>
            </a:r>
            <a:r>
              <a:rPr lang="it-IT" dirty="0" smtClean="0"/>
              <a:t>, </a:t>
            </a:r>
            <a:r>
              <a:rPr lang="it-IT" dirty="0" err="1" smtClean="0"/>
              <a:t>then</a:t>
            </a:r>
            <a:r>
              <a:rPr lang="it-IT" dirty="0" smtClean="0"/>
              <a:t> to an </a:t>
            </a:r>
            <a:r>
              <a:rPr lang="it-IT" dirty="0" err="1" smtClean="0"/>
              <a:t>emergency</a:t>
            </a:r>
            <a:r>
              <a:rPr lang="it-IT" dirty="0" smtClean="0"/>
              <a:t> management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provocked</a:t>
            </a:r>
            <a:r>
              <a:rPr lang="it-IT" dirty="0" smtClean="0"/>
              <a:t> </a:t>
            </a:r>
            <a:r>
              <a:rPr lang="it-IT" dirty="0" err="1" smtClean="0"/>
              <a:t>several</a:t>
            </a:r>
            <a:r>
              <a:rPr lang="it-IT" dirty="0" smtClean="0"/>
              <a:t> </a:t>
            </a:r>
            <a:r>
              <a:rPr lang="it-IT" dirty="0" err="1" smtClean="0"/>
              <a:t>moving</a:t>
            </a:r>
            <a:r>
              <a:rPr lang="it-IT" dirty="0" smtClean="0"/>
              <a:t> </a:t>
            </a:r>
            <a:r>
              <a:rPr lang="it-IT" dirty="0" err="1" smtClean="0"/>
              <a:t>away</a:t>
            </a:r>
            <a:r>
              <a:rPr lang="it-IT" dirty="0" smtClean="0"/>
              <a:t> </a:t>
            </a:r>
            <a:r>
              <a:rPr lang="it-IT" dirty="0" err="1" smtClean="0"/>
              <a:t>operations</a:t>
            </a:r>
            <a:r>
              <a:rPr lang="it-IT" dirty="0" smtClean="0"/>
              <a:t>.</a:t>
            </a:r>
          </a:p>
          <a:p>
            <a:r>
              <a:rPr lang="it-IT" dirty="0" smtClean="0"/>
              <a:t>1991: the families </a:t>
            </a:r>
            <a:r>
              <a:rPr lang="it-IT" dirty="0" err="1" smtClean="0"/>
              <a:t>occupied</a:t>
            </a:r>
            <a:r>
              <a:rPr lang="it-IT" dirty="0" smtClean="0"/>
              <a:t> an </a:t>
            </a:r>
            <a:r>
              <a:rPr lang="it-IT" dirty="0" err="1" smtClean="0"/>
              <a:t>abandoned</a:t>
            </a:r>
            <a:r>
              <a:rPr lang="it-IT" dirty="0" smtClean="0"/>
              <a:t> building.</a:t>
            </a:r>
          </a:p>
          <a:p>
            <a:r>
              <a:rPr lang="it-IT" dirty="0" smtClean="0"/>
              <a:t>1995: the families are </a:t>
            </a:r>
            <a:r>
              <a:rPr lang="it-IT" dirty="0" err="1" smtClean="0"/>
              <a:t>moved</a:t>
            </a:r>
            <a:r>
              <a:rPr lang="it-IT" dirty="0" smtClean="0"/>
              <a:t> </a:t>
            </a:r>
            <a:r>
              <a:rPr lang="it-IT" dirty="0" err="1" smtClean="0"/>
              <a:t>away</a:t>
            </a:r>
            <a:r>
              <a:rPr lang="it-IT" dirty="0" smtClean="0"/>
              <a:t> and </a:t>
            </a:r>
            <a:r>
              <a:rPr lang="it-IT" dirty="0" err="1" smtClean="0"/>
              <a:t>sent</a:t>
            </a:r>
            <a:r>
              <a:rPr lang="it-IT" dirty="0" smtClean="0"/>
              <a:t> to a </a:t>
            </a:r>
            <a:r>
              <a:rPr lang="it-IT" dirty="0" err="1" smtClean="0"/>
              <a:t>stopover</a:t>
            </a:r>
            <a:r>
              <a:rPr lang="it-IT" dirty="0" smtClean="0"/>
              <a:t> camp.</a:t>
            </a:r>
          </a:p>
          <a:p>
            <a:r>
              <a:rPr lang="it-IT" dirty="0" smtClean="0"/>
              <a:t>1998 to date: the families are </a:t>
            </a:r>
            <a:r>
              <a:rPr lang="it-IT" dirty="0" err="1" smtClean="0"/>
              <a:t>hosted</a:t>
            </a:r>
            <a:r>
              <a:rPr lang="it-IT" dirty="0" smtClean="0"/>
              <a:t> in the area of Masseria </a:t>
            </a:r>
            <a:r>
              <a:rPr lang="it-IT" dirty="0" err="1" smtClean="0"/>
              <a:t>Panareo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0380" y="-434492"/>
            <a:ext cx="3038720" cy="148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5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61274" y="286603"/>
            <a:ext cx="9094405" cy="1450757"/>
          </a:xfrm>
        </p:spPr>
        <p:txBody>
          <a:bodyPr/>
          <a:lstStyle/>
          <a:p>
            <a:r>
              <a:rPr lang="it-IT" dirty="0"/>
              <a:t>Roma and public </a:t>
            </a:r>
            <a:r>
              <a:rPr lang="it-IT" dirty="0" err="1"/>
              <a:t>policies</a:t>
            </a:r>
            <a:r>
              <a:rPr lang="it-IT" dirty="0"/>
              <a:t>: the case of </a:t>
            </a:r>
            <a:r>
              <a:rPr lang="it-IT" dirty="0" err="1"/>
              <a:t>xoraxané</a:t>
            </a:r>
            <a:r>
              <a:rPr lang="it-IT" dirty="0"/>
              <a:t> Roma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the Masseria </a:t>
            </a:r>
            <a:r>
              <a:rPr lang="it-IT" dirty="0" err="1" smtClean="0"/>
              <a:t>Panareo</a:t>
            </a:r>
            <a:r>
              <a:rPr lang="it-IT" dirty="0" smtClean="0"/>
              <a:t> are </a:t>
            </a:r>
            <a:r>
              <a:rPr lang="it-IT" dirty="0" err="1" smtClean="0"/>
              <a:t>nowadays</a:t>
            </a:r>
            <a:r>
              <a:rPr lang="it-IT" dirty="0" smtClean="0"/>
              <a:t> living </a:t>
            </a:r>
            <a:r>
              <a:rPr lang="it-IT" dirty="0" err="1" smtClean="0"/>
              <a:t>around</a:t>
            </a:r>
            <a:r>
              <a:rPr lang="it-IT" dirty="0" smtClean="0"/>
              <a:t> 250 </a:t>
            </a:r>
            <a:r>
              <a:rPr lang="it-IT" dirty="0" err="1" smtClean="0"/>
              <a:t>persons</a:t>
            </a:r>
            <a:r>
              <a:rPr lang="it-IT" dirty="0" smtClean="0"/>
              <a:t>.</a:t>
            </a:r>
          </a:p>
          <a:p>
            <a:r>
              <a:rPr lang="it-IT" dirty="0" smtClean="0"/>
              <a:t>43%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born</a:t>
            </a:r>
            <a:r>
              <a:rPr lang="it-IT" dirty="0" smtClean="0"/>
              <a:t> in </a:t>
            </a:r>
            <a:r>
              <a:rPr lang="it-IT" dirty="0" err="1" smtClean="0"/>
              <a:t>Italy</a:t>
            </a:r>
            <a:r>
              <a:rPr lang="it-IT" dirty="0" smtClean="0"/>
              <a:t> and 30% in Lecce, the capital of Salento province.</a:t>
            </a:r>
          </a:p>
          <a:p>
            <a:r>
              <a:rPr lang="it-IT" dirty="0" smtClean="0"/>
              <a:t>An </a:t>
            </a:r>
            <a:r>
              <a:rPr lang="it-IT" dirty="0" err="1" smtClean="0"/>
              <a:t>entire</a:t>
            </a:r>
            <a:r>
              <a:rPr lang="it-IT" dirty="0" smtClean="0"/>
              <a:t> generation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knew</a:t>
            </a:r>
            <a:r>
              <a:rPr lang="it-IT" dirty="0" smtClean="0"/>
              <a:t> life in the camp.</a:t>
            </a:r>
          </a:p>
          <a:p>
            <a:r>
              <a:rPr lang="it-IT" dirty="0" smtClean="0"/>
              <a:t>75%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less</a:t>
            </a:r>
            <a:r>
              <a:rPr lang="it-IT" dirty="0" smtClean="0"/>
              <a:t> </a:t>
            </a:r>
            <a:r>
              <a:rPr lang="it-IT" dirty="0" err="1" smtClean="0"/>
              <a:t>than</a:t>
            </a:r>
            <a:r>
              <a:rPr lang="it-IT" dirty="0" smtClean="0"/>
              <a:t> 30 </a:t>
            </a:r>
            <a:r>
              <a:rPr lang="it-IT" dirty="0" err="1" smtClean="0"/>
              <a:t>years</a:t>
            </a:r>
            <a:r>
              <a:rPr lang="it-IT" dirty="0" smtClean="0"/>
              <a:t> </a:t>
            </a:r>
            <a:r>
              <a:rPr lang="it-IT" dirty="0" err="1" smtClean="0"/>
              <a:t>old</a:t>
            </a:r>
            <a:r>
              <a:rPr lang="it-IT" dirty="0" smtClean="0"/>
              <a:t>, 40 % </a:t>
            </a:r>
            <a:r>
              <a:rPr lang="it-IT" dirty="0" err="1" smtClean="0"/>
              <a:t>less</a:t>
            </a:r>
            <a:r>
              <a:rPr lang="it-IT" dirty="0" smtClean="0"/>
              <a:t> </a:t>
            </a:r>
            <a:r>
              <a:rPr lang="it-IT" dirty="0" err="1" smtClean="0"/>
              <a:t>than</a:t>
            </a:r>
            <a:r>
              <a:rPr lang="it-IT" dirty="0" smtClean="0"/>
              <a:t> 15 </a:t>
            </a:r>
            <a:r>
              <a:rPr lang="it-IT" dirty="0" err="1" smtClean="0"/>
              <a:t>years</a:t>
            </a:r>
            <a:r>
              <a:rPr lang="it-IT" dirty="0" smtClean="0"/>
              <a:t> </a:t>
            </a:r>
            <a:r>
              <a:rPr lang="it-IT" dirty="0" err="1" smtClean="0"/>
              <a:t>old</a:t>
            </a:r>
            <a:r>
              <a:rPr lang="it-IT" dirty="0" smtClean="0"/>
              <a:t>.</a:t>
            </a:r>
          </a:p>
          <a:p>
            <a:r>
              <a:rPr lang="it-IT" dirty="0" smtClean="0"/>
              <a:t>The </a:t>
            </a:r>
            <a:r>
              <a:rPr lang="it-IT" dirty="0" err="1" smtClean="0"/>
              <a:t>main</a:t>
            </a:r>
            <a:r>
              <a:rPr lang="it-IT" dirty="0" smtClean="0"/>
              <a:t> part of social life </a:t>
            </a:r>
            <a:r>
              <a:rPr lang="it-IT" dirty="0" err="1" smtClean="0"/>
              <a:t>takes</a:t>
            </a:r>
            <a:r>
              <a:rPr lang="it-IT" dirty="0" smtClean="0"/>
              <a:t> </a:t>
            </a:r>
            <a:r>
              <a:rPr lang="it-IT" dirty="0" err="1" smtClean="0"/>
              <a:t>place</a:t>
            </a:r>
            <a:r>
              <a:rPr lang="it-IT" dirty="0" smtClean="0"/>
              <a:t> inside the campo </a:t>
            </a:r>
            <a:r>
              <a:rPr lang="it-IT" dirty="0" err="1" smtClean="0"/>
              <a:t>also</a:t>
            </a:r>
            <a:r>
              <a:rPr lang="it-IT" dirty="0" smtClean="0"/>
              <a:t> due to the </a:t>
            </a:r>
            <a:r>
              <a:rPr lang="it-IT" dirty="0" err="1" smtClean="0"/>
              <a:t>lack</a:t>
            </a:r>
            <a:r>
              <a:rPr lang="it-IT" dirty="0" smtClean="0"/>
              <a:t> of </a:t>
            </a:r>
            <a:r>
              <a:rPr lang="it-IT" dirty="0" err="1" smtClean="0"/>
              <a:t>transportation</a:t>
            </a:r>
            <a:r>
              <a:rPr lang="it-IT" dirty="0" smtClean="0"/>
              <a:t> </a:t>
            </a:r>
            <a:r>
              <a:rPr lang="it-IT" dirty="0" err="1" smtClean="0"/>
              <a:t>means</a:t>
            </a:r>
            <a:r>
              <a:rPr lang="it-IT" dirty="0" smtClean="0"/>
              <a:t>. </a:t>
            </a:r>
          </a:p>
          <a:p>
            <a:r>
              <a:rPr lang="it-IT" dirty="0" smtClean="0"/>
              <a:t>Men are more </a:t>
            </a:r>
            <a:r>
              <a:rPr lang="it-IT" dirty="0" err="1" smtClean="0"/>
              <a:t>oriented</a:t>
            </a:r>
            <a:r>
              <a:rPr lang="it-IT" dirty="0" smtClean="0"/>
              <a:t> to </a:t>
            </a:r>
            <a:r>
              <a:rPr lang="it-IT" dirty="0" err="1" smtClean="0"/>
              <a:t>enter</a:t>
            </a:r>
            <a:r>
              <a:rPr lang="it-IT" dirty="0" smtClean="0"/>
              <a:t> in </a:t>
            </a:r>
            <a:r>
              <a:rPr lang="it-IT" dirty="0" err="1" smtClean="0"/>
              <a:t>contact</a:t>
            </a:r>
            <a:r>
              <a:rPr lang="it-IT" dirty="0" smtClean="0"/>
              <a:t> with </a:t>
            </a:r>
            <a:r>
              <a:rPr lang="it-IT" dirty="0" err="1" smtClean="0"/>
              <a:t>italians</a:t>
            </a:r>
            <a:r>
              <a:rPr lang="it-IT" dirty="0" smtClean="0"/>
              <a:t> in the </a:t>
            </a:r>
            <a:r>
              <a:rPr lang="it-IT" dirty="0" err="1" smtClean="0"/>
              <a:t>cities</a:t>
            </a:r>
            <a:r>
              <a:rPr lang="it-IT" dirty="0" smtClean="0"/>
              <a:t> </a:t>
            </a:r>
            <a:r>
              <a:rPr lang="it-IT" dirty="0" err="1" smtClean="0"/>
              <a:t>around</a:t>
            </a:r>
            <a:r>
              <a:rPr lang="it-IT" dirty="0" smtClean="0"/>
              <a:t> </a:t>
            </a:r>
            <a:r>
              <a:rPr lang="it-IT" dirty="0" err="1" smtClean="0"/>
              <a:t>thanks</a:t>
            </a:r>
            <a:r>
              <a:rPr lang="it-IT" dirty="0" smtClean="0"/>
              <a:t> to the </a:t>
            </a:r>
            <a:r>
              <a:rPr lang="it-IT" dirty="0" err="1" smtClean="0"/>
              <a:t>several</a:t>
            </a:r>
            <a:r>
              <a:rPr lang="it-IT" dirty="0" smtClean="0"/>
              <a:t> </a:t>
            </a:r>
            <a:r>
              <a:rPr lang="it-IT" dirty="0" err="1" smtClean="0"/>
              <a:t>bet</a:t>
            </a:r>
            <a:r>
              <a:rPr lang="it-IT" dirty="0" smtClean="0"/>
              <a:t> </a:t>
            </a:r>
            <a:r>
              <a:rPr lang="it-IT" dirty="0" err="1" smtClean="0"/>
              <a:t>points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1376" y="-434492"/>
            <a:ext cx="3038720" cy="148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1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92270" y="286603"/>
            <a:ext cx="9063409" cy="1450757"/>
          </a:xfrm>
        </p:spPr>
        <p:txBody>
          <a:bodyPr/>
          <a:lstStyle/>
          <a:p>
            <a:r>
              <a:rPr lang="it-IT" dirty="0"/>
              <a:t>Roma and public </a:t>
            </a:r>
            <a:r>
              <a:rPr lang="it-IT" dirty="0" err="1"/>
              <a:t>policies</a:t>
            </a:r>
            <a:r>
              <a:rPr lang="it-IT" dirty="0"/>
              <a:t>: the case of </a:t>
            </a:r>
            <a:r>
              <a:rPr lang="it-IT" dirty="0" err="1"/>
              <a:t>xoraxané</a:t>
            </a:r>
            <a:r>
              <a:rPr lang="it-IT" dirty="0"/>
              <a:t> Roma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62% of </a:t>
            </a:r>
            <a:r>
              <a:rPr lang="it-IT" dirty="0" err="1" smtClean="0"/>
              <a:t>residents</a:t>
            </a:r>
            <a:r>
              <a:rPr lang="it-IT" dirty="0" smtClean="0"/>
              <a:t> of the </a:t>
            </a:r>
            <a:r>
              <a:rPr lang="it-IT" dirty="0" err="1" smtClean="0"/>
              <a:t>camps</a:t>
            </a:r>
            <a:r>
              <a:rPr lang="it-IT" dirty="0" smtClean="0"/>
              <a:t> are </a:t>
            </a:r>
            <a:r>
              <a:rPr lang="it-IT" dirty="0" err="1" smtClean="0"/>
              <a:t>employed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Most</a:t>
            </a:r>
            <a:r>
              <a:rPr lang="it-IT" dirty="0" smtClean="0"/>
              <a:t> of the </a:t>
            </a:r>
            <a:r>
              <a:rPr lang="it-IT" dirty="0" err="1" smtClean="0"/>
              <a:t>jobs</a:t>
            </a:r>
            <a:r>
              <a:rPr lang="it-IT" dirty="0" smtClean="0"/>
              <a:t> do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request</a:t>
            </a:r>
            <a:r>
              <a:rPr lang="it-IT" dirty="0" smtClean="0"/>
              <a:t> </a:t>
            </a:r>
            <a:r>
              <a:rPr lang="it-IT" dirty="0" err="1" smtClean="0"/>
              <a:t>specific</a:t>
            </a:r>
            <a:r>
              <a:rPr lang="it-IT" dirty="0" smtClean="0"/>
              <a:t> </a:t>
            </a:r>
            <a:r>
              <a:rPr lang="it-IT" dirty="0" err="1" smtClean="0"/>
              <a:t>skills</a:t>
            </a:r>
            <a:r>
              <a:rPr lang="it-IT" dirty="0" smtClean="0"/>
              <a:t> and </a:t>
            </a:r>
            <a:r>
              <a:rPr lang="it-IT" dirty="0" err="1" smtClean="0"/>
              <a:t>titles</a:t>
            </a:r>
            <a:r>
              <a:rPr lang="it-IT" dirty="0" smtClean="0"/>
              <a:t> and </a:t>
            </a:r>
            <a:r>
              <a:rPr lang="it-IT" dirty="0" err="1" smtClean="0"/>
              <a:t>they</a:t>
            </a:r>
            <a:r>
              <a:rPr lang="it-IT" dirty="0" smtClean="0"/>
              <a:t> are </a:t>
            </a:r>
            <a:r>
              <a:rPr lang="it-IT" dirty="0" err="1" smtClean="0"/>
              <a:t>repetitives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Marginality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common denominator of the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economic</a:t>
            </a:r>
            <a:r>
              <a:rPr lang="it-IT" dirty="0" smtClean="0"/>
              <a:t> </a:t>
            </a:r>
            <a:r>
              <a:rPr lang="it-IT" dirty="0" err="1" smtClean="0"/>
              <a:t>activities</a:t>
            </a:r>
            <a:r>
              <a:rPr lang="it-IT" dirty="0" smtClean="0"/>
              <a:t>.</a:t>
            </a:r>
          </a:p>
          <a:p>
            <a:r>
              <a:rPr lang="it-IT" dirty="0" smtClean="0"/>
              <a:t>The </a:t>
            </a:r>
            <a:r>
              <a:rPr lang="it-IT" dirty="0" err="1" smtClean="0"/>
              <a:t>jobs</a:t>
            </a:r>
            <a:r>
              <a:rPr lang="it-IT" dirty="0" smtClean="0"/>
              <a:t> are </a:t>
            </a:r>
            <a:r>
              <a:rPr lang="it-IT" dirty="0" err="1" smtClean="0"/>
              <a:t>characterized</a:t>
            </a:r>
            <a:r>
              <a:rPr lang="it-IT" dirty="0" smtClean="0"/>
              <a:t> by </a:t>
            </a:r>
            <a:r>
              <a:rPr lang="it-IT" dirty="0" err="1" smtClean="0"/>
              <a:t>precariousness</a:t>
            </a:r>
            <a:r>
              <a:rPr lang="it-IT" dirty="0" smtClean="0"/>
              <a:t>, </a:t>
            </a:r>
            <a:r>
              <a:rPr lang="it-IT" dirty="0" err="1" smtClean="0"/>
              <a:t>desultoriness</a:t>
            </a:r>
            <a:r>
              <a:rPr lang="it-IT" dirty="0" smtClean="0"/>
              <a:t>, </a:t>
            </a:r>
            <a:r>
              <a:rPr lang="it-IT" dirty="0" err="1" smtClean="0"/>
              <a:t>very</a:t>
            </a:r>
            <a:r>
              <a:rPr lang="it-IT" dirty="0" smtClean="0"/>
              <a:t> </a:t>
            </a:r>
            <a:r>
              <a:rPr lang="it-IT" dirty="0" err="1" smtClean="0"/>
              <a:t>fragmented</a:t>
            </a:r>
            <a:r>
              <a:rPr lang="it-IT" dirty="0" smtClean="0"/>
              <a:t> </a:t>
            </a:r>
            <a:r>
              <a:rPr lang="it-IT" dirty="0" err="1" smtClean="0"/>
              <a:t>income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9383" y="-434492"/>
            <a:ext cx="3038720" cy="148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61274" y="286603"/>
            <a:ext cx="9094405" cy="1450757"/>
          </a:xfrm>
        </p:spPr>
        <p:txBody>
          <a:bodyPr/>
          <a:lstStyle/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happen</a:t>
            </a:r>
            <a:r>
              <a:rPr lang="it-IT" dirty="0" smtClean="0"/>
              <a:t>?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Region</a:t>
            </a:r>
            <a:r>
              <a:rPr lang="it-IT" dirty="0" smtClean="0"/>
              <a:t> of Puglia </a:t>
            </a:r>
            <a:r>
              <a:rPr lang="it-IT" dirty="0" err="1" smtClean="0"/>
              <a:t>does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still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a Strategic </a:t>
            </a:r>
            <a:r>
              <a:rPr lang="it-IT" dirty="0" err="1" smtClean="0"/>
              <a:t>Regional</a:t>
            </a:r>
            <a:r>
              <a:rPr lang="it-IT" dirty="0" smtClean="0"/>
              <a:t> Plan for Roma.</a:t>
            </a:r>
          </a:p>
          <a:p>
            <a:r>
              <a:rPr lang="it-IT" dirty="0" smtClean="0"/>
              <a:t>The new </a:t>
            </a:r>
            <a:r>
              <a:rPr lang="it-IT" dirty="0" err="1" smtClean="0"/>
              <a:t>Government</a:t>
            </a:r>
            <a:r>
              <a:rPr lang="it-IT" dirty="0" smtClean="0"/>
              <a:t> </a:t>
            </a:r>
            <a:r>
              <a:rPr lang="it-IT" dirty="0" err="1" smtClean="0"/>
              <a:t>entered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</a:t>
            </a:r>
            <a:r>
              <a:rPr lang="it-IT" dirty="0" err="1" smtClean="0"/>
              <a:t>activity</a:t>
            </a:r>
            <a:r>
              <a:rPr lang="it-IT" dirty="0" smtClean="0"/>
              <a:t> in </a:t>
            </a:r>
            <a:r>
              <a:rPr lang="it-IT" dirty="0" err="1" smtClean="0"/>
              <a:t>august</a:t>
            </a:r>
            <a:r>
              <a:rPr lang="it-IT" dirty="0" smtClean="0"/>
              <a:t> 2015.</a:t>
            </a:r>
          </a:p>
          <a:p>
            <a:r>
              <a:rPr lang="it-IT" dirty="0" smtClean="0"/>
              <a:t>The first </a:t>
            </a:r>
            <a:r>
              <a:rPr lang="it-IT" dirty="0" err="1" smtClean="0"/>
              <a:t>emergency</a:t>
            </a:r>
            <a:r>
              <a:rPr lang="it-IT" dirty="0" smtClean="0"/>
              <a:t>, due to the </a:t>
            </a:r>
            <a:r>
              <a:rPr lang="it-IT" dirty="0" err="1" smtClean="0"/>
              <a:t>hge</a:t>
            </a:r>
            <a:r>
              <a:rPr lang="it-IT" dirty="0" smtClean="0"/>
              <a:t> </a:t>
            </a:r>
            <a:r>
              <a:rPr lang="it-IT" dirty="0" err="1" smtClean="0"/>
              <a:t>numbers</a:t>
            </a:r>
            <a:r>
              <a:rPr lang="it-IT" dirty="0" smtClean="0"/>
              <a:t>, </a:t>
            </a:r>
            <a:r>
              <a:rPr lang="it-IT" dirty="0" err="1" smtClean="0"/>
              <a:t>regarded</a:t>
            </a:r>
            <a:r>
              <a:rPr lang="it-IT" dirty="0" smtClean="0"/>
              <a:t> the </a:t>
            </a:r>
            <a:r>
              <a:rPr lang="it-IT" dirty="0" err="1" smtClean="0"/>
              <a:t>African</a:t>
            </a:r>
            <a:r>
              <a:rPr lang="it-IT" dirty="0" smtClean="0"/>
              <a:t> </a:t>
            </a:r>
            <a:r>
              <a:rPr lang="it-IT" dirty="0" err="1" smtClean="0"/>
              <a:t>origin</a:t>
            </a:r>
            <a:r>
              <a:rPr lang="it-IT" dirty="0" smtClean="0"/>
              <a:t> </a:t>
            </a:r>
            <a:r>
              <a:rPr lang="it-IT" dirty="0" err="1" smtClean="0"/>
              <a:t>migrants</a:t>
            </a:r>
            <a:r>
              <a:rPr lang="it-IT" dirty="0" smtClean="0"/>
              <a:t> living in the ghetto and </a:t>
            </a:r>
            <a:r>
              <a:rPr lang="it-IT" dirty="0" err="1" smtClean="0"/>
              <a:t>exploited</a:t>
            </a:r>
            <a:r>
              <a:rPr lang="it-IT" dirty="0" smtClean="0"/>
              <a:t> by </a:t>
            </a:r>
            <a:r>
              <a:rPr lang="it-IT" dirty="0" err="1" smtClean="0"/>
              <a:t>Africans</a:t>
            </a:r>
            <a:r>
              <a:rPr lang="it-IT" dirty="0" smtClean="0"/>
              <a:t> and </a:t>
            </a:r>
            <a:r>
              <a:rPr lang="it-IT" dirty="0" err="1" smtClean="0"/>
              <a:t>Italians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signed</a:t>
            </a:r>
            <a:r>
              <a:rPr lang="it-IT" dirty="0" smtClean="0"/>
              <a:t> in </a:t>
            </a:r>
            <a:r>
              <a:rPr lang="it-IT" dirty="0" err="1" smtClean="0"/>
              <a:t>november</a:t>
            </a:r>
            <a:r>
              <a:rPr lang="it-IT" dirty="0" smtClean="0"/>
              <a:t> 2016 a </a:t>
            </a:r>
            <a:r>
              <a:rPr lang="it-IT" dirty="0" err="1" smtClean="0"/>
              <a:t>MoU</a:t>
            </a:r>
            <a:r>
              <a:rPr lang="it-IT" dirty="0" smtClean="0"/>
              <a:t> with </a:t>
            </a:r>
            <a:r>
              <a:rPr lang="it-IT" dirty="0" err="1" smtClean="0"/>
              <a:t>Romact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signed</a:t>
            </a:r>
            <a:r>
              <a:rPr lang="it-IT" dirty="0" smtClean="0"/>
              <a:t> in </a:t>
            </a:r>
            <a:r>
              <a:rPr lang="it-IT" dirty="0" err="1" smtClean="0"/>
              <a:t>december</a:t>
            </a:r>
            <a:r>
              <a:rPr lang="it-IT" dirty="0" smtClean="0"/>
              <a:t> 2016 a </a:t>
            </a:r>
            <a:r>
              <a:rPr lang="it-IT" dirty="0" err="1" smtClean="0"/>
              <a:t>MoU</a:t>
            </a:r>
            <a:r>
              <a:rPr lang="it-IT" dirty="0" smtClean="0"/>
              <a:t> with the International Centre of </a:t>
            </a:r>
            <a:r>
              <a:rPr lang="it-IT" dirty="0" err="1" smtClean="0"/>
              <a:t>Interdisciplinary</a:t>
            </a:r>
            <a:r>
              <a:rPr lang="it-IT" dirty="0" smtClean="0"/>
              <a:t> </a:t>
            </a:r>
            <a:r>
              <a:rPr lang="it-IT" dirty="0" err="1" smtClean="0"/>
              <a:t>Studies</a:t>
            </a:r>
            <a:r>
              <a:rPr lang="it-IT" dirty="0" smtClean="0"/>
              <a:t> on </a:t>
            </a:r>
            <a:r>
              <a:rPr lang="it-IT" dirty="0" err="1" smtClean="0"/>
              <a:t>Migrations</a:t>
            </a:r>
            <a:r>
              <a:rPr lang="it-IT" dirty="0" smtClean="0"/>
              <a:t> – </a:t>
            </a:r>
            <a:r>
              <a:rPr lang="it-IT" dirty="0" err="1" smtClean="0"/>
              <a:t>University</a:t>
            </a:r>
            <a:r>
              <a:rPr lang="it-IT" dirty="0" smtClean="0"/>
              <a:t> of Salento.</a:t>
            </a:r>
          </a:p>
          <a:p>
            <a:r>
              <a:rPr lang="it-IT" dirty="0" smtClean="0"/>
              <a:t>In </a:t>
            </a:r>
            <a:r>
              <a:rPr lang="it-IT" dirty="0" err="1" smtClean="0"/>
              <a:t>January</a:t>
            </a:r>
            <a:r>
              <a:rPr lang="it-IT" dirty="0" smtClean="0"/>
              <a:t> 2017 </a:t>
            </a:r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be the first meeting, </a:t>
            </a:r>
            <a:r>
              <a:rPr lang="it-IT" dirty="0" err="1" smtClean="0"/>
              <a:t>based</a:t>
            </a:r>
            <a:r>
              <a:rPr lang="it-IT" dirty="0" smtClean="0"/>
              <a:t> on a </a:t>
            </a:r>
            <a:r>
              <a:rPr lang="it-IT" dirty="0" err="1" smtClean="0"/>
              <a:t>participation</a:t>
            </a:r>
            <a:r>
              <a:rPr lang="it-IT" dirty="0" smtClean="0"/>
              <a:t> </a:t>
            </a:r>
            <a:r>
              <a:rPr lang="it-IT" dirty="0" err="1" smtClean="0"/>
              <a:t>oriented</a:t>
            </a:r>
            <a:r>
              <a:rPr lang="it-IT" dirty="0" smtClean="0"/>
              <a:t> </a:t>
            </a:r>
            <a:r>
              <a:rPr lang="it-IT" dirty="0" err="1" smtClean="0"/>
              <a:t>strategy</a:t>
            </a:r>
            <a:r>
              <a:rPr lang="it-IT" dirty="0" smtClean="0"/>
              <a:t>, </a:t>
            </a:r>
            <a:r>
              <a:rPr lang="it-IT" dirty="0" err="1" smtClean="0"/>
              <a:t>finalized</a:t>
            </a:r>
            <a:r>
              <a:rPr lang="it-IT" dirty="0" smtClean="0"/>
              <a:t> to </a:t>
            </a:r>
            <a:r>
              <a:rPr lang="it-IT" dirty="0" err="1" smtClean="0"/>
              <a:t>draft</a:t>
            </a:r>
            <a:r>
              <a:rPr lang="it-IT" dirty="0" smtClean="0"/>
              <a:t> the Strategic </a:t>
            </a:r>
            <a:r>
              <a:rPr lang="it-IT" dirty="0" err="1" smtClean="0"/>
              <a:t>Regional</a:t>
            </a:r>
            <a:r>
              <a:rPr lang="it-IT" dirty="0" smtClean="0"/>
              <a:t> Plan for Roma.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6874" y="-434492"/>
            <a:ext cx="3038720" cy="148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7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ttivo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192</TotalTime>
  <Words>959</Words>
  <Application>Microsoft Macintosh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Retrospettivo</vt:lpstr>
      <vt:lpstr>How to address specific integration needs of Roma originating from the Western Balcans</vt:lpstr>
      <vt:lpstr>Roma in the history of Puglia: first presence</vt:lpstr>
      <vt:lpstr>Roma in the history of Puglia: second groups arrivals</vt:lpstr>
      <vt:lpstr>Roma in the history of Puglia: the third phase</vt:lpstr>
      <vt:lpstr>Roma families in Salento </vt:lpstr>
      <vt:lpstr>Roma and public policies: the case of xoraxané Roma</vt:lpstr>
      <vt:lpstr>Roma and public policies: the case of xoraxané Roma</vt:lpstr>
      <vt:lpstr>Roma and public policies: the case of xoraxané Roma</vt:lpstr>
      <vt:lpstr>What will happen? </vt:lpstr>
      <vt:lpstr>Thank you for your attention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address specific integration needs of Roma originating from the Western Balcans</dc:title>
  <dc:creator>Stefano Fumarulo</dc:creator>
  <cp:lastModifiedBy>Stefano Fumarulo</cp:lastModifiedBy>
  <cp:revision>17</cp:revision>
  <dcterms:created xsi:type="dcterms:W3CDTF">2016-12-15T11:39:39Z</dcterms:created>
  <dcterms:modified xsi:type="dcterms:W3CDTF">2016-12-15T14:52:03Z</dcterms:modified>
</cp:coreProperties>
</file>