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95" r:id="rId3"/>
    <p:sldId id="303" r:id="rId4"/>
    <p:sldId id="305" r:id="rId5"/>
    <p:sldId id="304" r:id="rId6"/>
    <p:sldId id="307" r:id="rId7"/>
    <p:sldId id="281" r:id="rId8"/>
    <p:sldId id="323" r:id="rId9"/>
    <p:sldId id="315" r:id="rId10"/>
    <p:sldId id="280" r:id="rId11"/>
    <p:sldId id="311" r:id="rId12"/>
    <p:sldId id="308" r:id="rId13"/>
    <p:sldId id="324" r:id="rId14"/>
    <p:sldId id="261" r:id="rId15"/>
    <p:sldId id="321" r:id="rId16"/>
    <p:sldId id="322" r:id="rId17"/>
    <p:sldId id="302" r:id="rId18"/>
    <p:sldId id="325" r:id="rId19"/>
  </p:sldIdLst>
  <p:sldSz cx="9144000" cy="6858000" type="screen4x3"/>
  <p:notesSz cx="6797675" cy="9928225"/>
  <p:defaultTextStyle>
    <a:defPPr>
      <a:defRPr lang="en-GB"/>
    </a:defPPr>
    <a:lvl1pPr algn="l" rtl="0" fontAlgn="base">
      <a:spcBef>
        <a:spcPct val="0"/>
      </a:spcBef>
      <a:spcAft>
        <a:spcPct val="0"/>
      </a:spcAft>
      <a:defRPr sz="2800" kern="1200">
        <a:solidFill>
          <a:schemeClr val="tx1"/>
        </a:solidFill>
        <a:latin typeface="Arial" charset="0"/>
        <a:ea typeface="+mn-ea"/>
        <a:cs typeface="+mn-cs"/>
      </a:defRPr>
    </a:lvl1pPr>
    <a:lvl2pPr marL="457200" algn="l" rtl="0" fontAlgn="base">
      <a:spcBef>
        <a:spcPct val="0"/>
      </a:spcBef>
      <a:spcAft>
        <a:spcPct val="0"/>
      </a:spcAft>
      <a:defRPr sz="2800" kern="1200">
        <a:solidFill>
          <a:schemeClr val="tx1"/>
        </a:solidFill>
        <a:latin typeface="Arial" charset="0"/>
        <a:ea typeface="+mn-ea"/>
        <a:cs typeface="+mn-cs"/>
      </a:defRPr>
    </a:lvl2pPr>
    <a:lvl3pPr marL="914400" algn="l" rtl="0" fontAlgn="base">
      <a:spcBef>
        <a:spcPct val="0"/>
      </a:spcBef>
      <a:spcAft>
        <a:spcPct val="0"/>
      </a:spcAft>
      <a:defRPr sz="2800" kern="1200">
        <a:solidFill>
          <a:schemeClr val="tx1"/>
        </a:solidFill>
        <a:latin typeface="Arial" charset="0"/>
        <a:ea typeface="+mn-ea"/>
        <a:cs typeface="+mn-cs"/>
      </a:defRPr>
    </a:lvl3pPr>
    <a:lvl4pPr marL="1371600" algn="l" rtl="0" fontAlgn="base">
      <a:spcBef>
        <a:spcPct val="0"/>
      </a:spcBef>
      <a:spcAft>
        <a:spcPct val="0"/>
      </a:spcAft>
      <a:defRPr sz="2800" kern="1200">
        <a:solidFill>
          <a:schemeClr val="tx1"/>
        </a:solidFill>
        <a:latin typeface="Arial" charset="0"/>
        <a:ea typeface="+mn-ea"/>
        <a:cs typeface="+mn-cs"/>
      </a:defRPr>
    </a:lvl4pPr>
    <a:lvl5pPr marL="1828800" algn="l"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28" autoAdjust="0"/>
    <p:restoredTop sz="94646" autoAdjust="0"/>
  </p:normalViewPr>
  <p:slideViewPr>
    <p:cSldViewPr>
      <p:cViewPr varScale="1">
        <p:scale>
          <a:sx n="70" d="100"/>
          <a:sy n="70" d="100"/>
        </p:scale>
        <p:origin x="140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75" d="100"/>
          <a:sy n="75" d="100"/>
        </p:scale>
        <p:origin x="-2430"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22531" name="Rectangle 3"/>
          <p:cNvSpPr>
            <a:spLocks noGrp="1" noChangeArrowheads="1"/>
          </p:cNvSpPr>
          <p:nvPr>
            <p:ph type="dt" sz="quarter" idx="1"/>
          </p:nvPr>
        </p:nvSpPr>
        <p:spPr bwMode="auto">
          <a:xfrm>
            <a:off x="3850443"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22532" name="Rectangle 4"/>
          <p:cNvSpPr>
            <a:spLocks noGrp="1" noChangeArrowheads="1"/>
          </p:cNvSpPr>
          <p:nvPr>
            <p:ph type="ftr" sz="quarter" idx="2"/>
          </p:nvPr>
        </p:nvSpPr>
        <p:spPr bwMode="auto">
          <a:xfrm>
            <a:off x="0"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22533" name="Rectangle 5"/>
          <p:cNvSpPr>
            <a:spLocks noGrp="1" noChangeArrowheads="1"/>
          </p:cNvSpPr>
          <p:nvPr>
            <p:ph type="sldNum" sz="quarter" idx="3"/>
          </p:nvPr>
        </p:nvSpPr>
        <p:spPr bwMode="auto">
          <a:xfrm>
            <a:off x="3850443"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1B8FB52-8E17-4D36-ABCB-1620AF1EF1F3}" type="slidenum">
              <a:rPr lang="en-GB"/>
              <a:pPr>
                <a:defRPr/>
              </a:pPr>
              <a:t>‹#›</a:t>
            </a:fld>
            <a:endParaRPr lang="en-GB"/>
          </a:p>
        </p:txBody>
      </p:sp>
    </p:spTree>
    <p:extLst>
      <p:ext uri="{BB962C8B-B14F-4D97-AF65-F5344CB8AC3E}">
        <p14:creationId xmlns:p14="http://schemas.microsoft.com/office/powerpoint/2010/main" val="26010607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51203" name="Rectangle 3"/>
          <p:cNvSpPr>
            <a:spLocks noGrp="1" noChangeArrowheads="1"/>
          </p:cNvSpPr>
          <p:nvPr>
            <p:ph type="dt" idx="1"/>
          </p:nvPr>
        </p:nvSpPr>
        <p:spPr bwMode="auto">
          <a:xfrm>
            <a:off x="3850443"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1434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51205" name="Rectangle 5"/>
          <p:cNvSpPr>
            <a:spLocks noGrp="1" noChangeArrowheads="1"/>
          </p:cNvSpPr>
          <p:nvPr>
            <p:ph type="body" sz="quarter" idx="3"/>
          </p:nvPr>
        </p:nvSpPr>
        <p:spPr bwMode="auto">
          <a:xfrm>
            <a:off x="679768" y="4715907"/>
            <a:ext cx="5438140" cy="44677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1206" name="Rectangle 6"/>
          <p:cNvSpPr>
            <a:spLocks noGrp="1" noChangeArrowheads="1"/>
          </p:cNvSpPr>
          <p:nvPr>
            <p:ph type="ftr" sz="quarter" idx="4"/>
          </p:nvPr>
        </p:nvSpPr>
        <p:spPr bwMode="auto">
          <a:xfrm>
            <a:off x="0"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51207" name="Rectangle 7"/>
          <p:cNvSpPr>
            <a:spLocks noGrp="1" noChangeArrowheads="1"/>
          </p:cNvSpPr>
          <p:nvPr>
            <p:ph type="sldNum" sz="quarter" idx="5"/>
          </p:nvPr>
        </p:nvSpPr>
        <p:spPr bwMode="auto">
          <a:xfrm>
            <a:off x="3850443"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A7B388F-EFFE-4F81-802F-191BF9F9112D}" type="slidenum">
              <a:rPr lang="en-GB"/>
              <a:pPr>
                <a:defRPr/>
              </a:pPr>
              <a:t>‹#›</a:t>
            </a:fld>
            <a:endParaRPr lang="en-GB"/>
          </a:p>
        </p:txBody>
      </p:sp>
    </p:spTree>
    <p:extLst>
      <p:ext uri="{BB962C8B-B14F-4D97-AF65-F5344CB8AC3E}">
        <p14:creationId xmlns:p14="http://schemas.microsoft.com/office/powerpoint/2010/main" val="35656133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a:ln/>
        </p:spPr>
        <p:txBody>
          <a:bodyPr/>
          <a:lstStyle/>
          <a:p>
            <a:r>
              <a:rPr lang="en-GB" smtClean="0"/>
              <a:t>Good morning everyone, my name is Keith Moore-Milne and I am the Roma Children &amp; Families Team Leader for Glasgow City Council Social Services.  I would like to welcome everyone here to this event. Today I am standing in for Marie Mclellend Roma Projects Manager for DRS. Andy McArthur is going to set the scene for you for the rest of today’s Workstream 4 meeting. My job is to give you some idea about the work we, as a council, are doing with the Roma community in Glasgow.</a:t>
            </a:r>
          </a:p>
        </p:txBody>
      </p:sp>
    </p:spTree>
    <p:extLst>
      <p:ext uri="{BB962C8B-B14F-4D97-AF65-F5344CB8AC3E}">
        <p14:creationId xmlns:p14="http://schemas.microsoft.com/office/powerpoint/2010/main" val="3093141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r>
              <a:rPr lang="en-GB" smtClean="0"/>
              <a:t>Most of the Roma people in Glasgow have come from two distinct areas of Europe – Eastern Slovakia and Western Romania.</a:t>
            </a:r>
          </a:p>
        </p:txBody>
      </p:sp>
    </p:spTree>
    <p:extLst>
      <p:ext uri="{BB962C8B-B14F-4D97-AF65-F5344CB8AC3E}">
        <p14:creationId xmlns:p14="http://schemas.microsoft.com/office/powerpoint/2010/main" val="194469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2013,</a:t>
            </a:r>
            <a:r>
              <a:rPr lang="en-GB" baseline="0" dirty="0" smtClean="0"/>
              <a:t> Glasgow commissioned a mapping study of Roma in Scotland. This was the first study of its kind and the aim was to get the most accurate information we could on Roma living in the country.</a:t>
            </a:r>
          </a:p>
          <a:p>
            <a:endParaRPr lang="en-GB" baseline="0" dirty="0" smtClean="0"/>
          </a:p>
          <a:p>
            <a:r>
              <a:rPr lang="en-GB" baseline="0" dirty="0" smtClean="0"/>
              <a:t>The mapping study established that there are around 5,000 Roma living in Scotland of which around 3,500 are living in Glasgow – mostly in </a:t>
            </a:r>
            <a:r>
              <a:rPr lang="en-GB" baseline="0" dirty="0" err="1" smtClean="0"/>
              <a:t>Govanhill</a:t>
            </a:r>
            <a:r>
              <a:rPr lang="en-GB" baseline="0" dirty="0" smtClean="0"/>
              <a:t>. They are mostly Slovakian and Romanian but there are also small pockets of Roma in the City from the Czech Republic, Bulgaria etc.</a:t>
            </a:r>
            <a:endParaRPr lang="en-GB" dirty="0"/>
          </a:p>
        </p:txBody>
      </p:sp>
      <p:sp>
        <p:nvSpPr>
          <p:cNvPr id="4" name="Slide Number Placeholder 3"/>
          <p:cNvSpPr>
            <a:spLocks noGrp="1"/>
          </p:cNvSpPr>
          <p:nvPr>
            <p:ph type="sldNum" sz="quarter" idx="10"/>
          </p:nvPr>
        </p:nvSpPr>
        <p:spPr/>
        <p:txBody>
          <a:bodyPr/>
          <a:lstStyle/>
          <a:p>
            <a:pPr>
              <a:defRPr/>
            </a:pPr>
            <a:fld id="{1559B04A-E04A-4437-A5F0-9685178A2506}" type="slidenum">
              <a:rPr lang="en-GB" smtClean="0"/>
              <a:pPr>
                <a:defRPr/>
              </a:pPr>
              <a:t>4</a:t>
            </a:fld>
            <a:endParaRPr lang="en-GB"/>
          </a:p>
        </p:txBody>
      </p:sp>
    </p:spTree>
    <p:extLst>
      <p:ext uri="{BB962C8B-B14F-4D97-AF65-F5344CB8AC3E}">
        <p14:creationId xmlns:p14="http://schemas.microsoft.com/office/powerpoint/2010/main" val="236459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Since arriving in</a:t>
            </a:r>
            <a:r>
              <a:rPr lang="en-GB" baseline="0" dirty="0" smtClean="0"/>
              <a:t> Glasgow, Roma have predominantly settled in the </a:t>
            </a:r>
            <a:r>
              <a:rPr lang="en-GB" baseline="0" dirty="0" err="1" smtClean="0"/>
              <a:t>Govanhill</a:t>
            </a:r>
            <a:r>
              <a:rPr lang="en-GB" baseline="0" dirty="0" smtClean="0"/>
              <a:t> area of the City. This has been describes as Glasgow Ellis island as it has a long history of migration here. This is mostly due to the housing situation – there is a lot of private, easily available apartment to rent.</a:t>
            </a:r>
          </a:p>
          <a:p>
            <a:r>
              <a:rPr lang="en-GB" baseline="0" dirty="0" smtClean="0"/>
              <a:t>As a result, </a:t>
            </a:r>
            <a:r>
              <a:rPr lang="en-GB" baseline="0" dirty="0" err="1" smtClean="0"/>
              <a:t>Govanhill</a:t>
            </a:r>
            <a:r>
              <a:rPr lang="en-GB" baseline="0" dirty="0" smtClean="0"/>
              <a:t> is not only one of the most densely populated areas of Scotland, it is also the most ethnically diverse with over 57 language spoken.</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pPr>
              <a:defRPr/>
            </a:pPr>
            <a:fld id="{1559B04A-E04A-4437-A5F0-9685178A2506}" type="slidenum">
              <a:rPr lang="en-GB" smtClean="0"/>
              <a:pPr>
                <a:defRPr/>
              </a:pPr>
              <a:t>5</a:t>
            </a:fld>
            <a:endParaRPr lang="en-GB"/>
          </a:p>
        </p:txBody>
      </p:sp>
    </p:spTree>
    <p:extLst>
      <p:ext uri="{BB962C8B-B14F-4D97-AF65-F5344CB8AC3E}">
        <p14:creationId xmlns:p14="http://schemas.microsoft.com/office/powerpoint/2010/main" val="789619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Glasgow has known poverty</a:t>
            </a:r>
            <a:r>
              <a:rPr lang="en-GB" baseline="0" dirty="0" smtClean="0"/>
              <a:t> for a long time. Many people from Glasgow remember the slums of the 1930’s and 1940’s in Glasgow where poverty was absolute.</a:t>
            </a:r>
          </a:p>
          <a:p>
            <a:r>
              <a:rPr lang="en-GB" baseline="0" dirty="0" smtClean="0"/>
              <a:t>However over many decades, Glasgow has implemented social inclusion project that have helped alleviate this poverty.</a:t>
            </a:r>
            <a:endParaRPr lang="en-GB" dirty="0"/>
          </a:p>
        </p:txBody>
      </p:sp>
      <p:sp>
        <p:nvSpPr>
          <p:cNvPr id="4" name="Slide Number Placeholder 3"/>
          <p:cNvSpPr>
            <a:spLocks noGrp="1"/>
          </p:cNvSpPr>
          <p:nvPr>
            <p:ph type="sldNum" sz="quarter" idx="10"/>
          </p:nvPr>
        </p:nvSpPr>
        <p:spPr/>
        <p:txBody>
          <a:bodyPr/>
          <a:lstStyle/>
          <a:p>
            <a:pPr>
              <a:defRPr/>
            </a:pPr>
            <a:fld id="{1559B04A-E04A-4437-A5F0-9685178A2506}" type="slidenum">
              <a:rPr lang="en-GB" smtClean="0"/>
              <a:pPr>
                <a:defRPr/>
              </a:pPr>
              <a:t>6</a:t>
            </a:fld>
            <a:endParaRPr lang="en-GB"/>
          </a:p>
        </p:txBody>
      </p:sp>
    </p:spTree>
    <p:extLst>
      <p:ext uri="{BB962C8B-B14F-4D97-AF65-F5344CB8AC3E}">
        <p14:creationId xmlns:p14="http://schemas.microsoft.com/office/powerpoint/2010/main" val="3226513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p:spPr>
        <p:txBody>
          <a:bodyPr/>
          <a:lstStyle/>
          <a:p>
            <a:r>
              <a:rPr lang="en-GB" smtClean="0"/>
              <a:t>Most of the health issues faced by Roma relate to low levels of poverty. Poor housing etc has a significant impact and there is also an issue around language, most just do not have the right support to engage with health services.</a:t>
            </a:r>
          </a:p>
        </p:txBody>
      </p:sp>
    </p:spTree>
    <p:extLst>
      <p:ext uri="{BB962C8B-B14F-4D97-AF65-F5344CB8AC3E}">
        <p14:creationId xmlns:p14="http://schemas.microsoft.com/office/powerpoint/2010/main" val="1798825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r>
              <a:rPr lang="en-GB" smtClean="0"/>
              <a:t>Historically, Roma have been excluded from education and this has meant low levels of attendance when they come to the UK. This is often because they come from households where no-one has attended school, literacy and english is poor and they therefore cannot support their children in school.</a:t>
            </a:r>
          </a:p>
        </p:txBody>
      </p:sp>
    </p:spTree>
    <p:extLst>
      <p:ext uri="{BB962C8B-B14F-4D97-AF65-F5344CB8AC3E}">
        <p14:creationId xmlns:p14="http://schemas.microsoft.com/office/powerpoint/2010/main" val="967950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a:ln/>
        </p:spPr>
        <p:txBody>
          <a:bodyPr/>
          <a:lstStyle/>
          <a:p>
            <a:r>
              <a:rPr lang="en-GB" smtClean="0"/>
              <a:t>Employment is often the main pull factor for many Roma but once here, they suffer from multiple barriers that prevent them accessing the labour market. Language being the number one issue. Many roma end up in low paid, volatile employment. </a:t>
            </a:r>
          </a:p>
          <a:p>
            <a:r>
              <a:rPr lang="en-GB" smtClean="0"/>
              <a:t>Language support is also an issue. As many are illiterate, the current english language courses are not fit for purpose as they assume that the learner is literate in their first language and with Roma this is not always the case.</a:t>
            </a:r>
          </a:p>
          <a:p>
            <a:r>
              <a:rPr lang="en-GB" smtClean="0"/>
              <a:t>There have also been issues with exploitation of workers being reported. </a:t>
            </a:r>
          </a:p>
        </p:txBody>
      </p:sp>
    </p:spTree>
    <p:extLst>
      <p:ext uri="{BB962C8B-B14F-4D97-AF65-F5344CB8AC3E}">
        <p14:creationId xmlns:p14="http://schemas.microsoft.com/office/powerpoint/2010/main" val="3229800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a:ln/>
        </p:spPr>
        <p:txBody>
          <a:bodyPr/>
          <a:lstStyle/>
          <a:p>
            <a:r>
              <a:rPr lang="en-GB" smtClean="0"/>
              <a:t>The housing conditions of Roma are mostly below tolerable standard however it is worth noting that the are considerably better here than those where they came from. </a:t>
            </a:r>
          </a:p>
        </p:txBody>
      </p:sp>
    </p:spTree>
    <p:extLst>
      <p:ext uri="{BB962C8B-B14F-4D97-AF65-F5344CB8AC3E}">
        <p14:creationId xmlns:p14="http://schemas.microsoft.com/office/powerpoint/2010/main" val="3386200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4DE63470-5BCA-4C0A-A132-7069C5B981B7}"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397265E3-9E3F-4B30-990B-E65B0D8C9C7D}"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1313" y="260350"/>
            <a:ext cx="2078037" cy="58658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60350"/>
            <a:ext cx="6081713" cy="58658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45A986E9-44AD-460F-A9A1-8E9424127D58}"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26035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60483079-0C5D-4DFC-9BF0-C689BC121015}"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4A57D5C7-B647-4B77-8A2D-BA44CC62B362}"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AE5DB71B-AE3F-4AAA-AAFE-9D331EDEABC3}"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9F5B0F88-22D6-4B51-8805-286C4F8FE7E7}"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endParaRPr lang="en-GB"/>
          </a:p>
        </p:txBody>
      </p:sp>
      <p:sp>
        <p:nvSpPr>
          <p:cNvPr id="8" name="Rectangle 6"/>
          <p:cNvSpPr>
            <a:spLocks noGrp="1" noChangeArrowheads="1"/>
          </p:cNvSpPr>
          <p:nvPr>
            <p:ph type="sldNum" sz="quarter" idx="11"/>
          </p:nvPr>
        </p:nvSpPr>
        <p:spPr>
          <a:ln/>
        </p:spPr>
        <p:txBody>
          <a:bodyPr/>
          <a:lstStyle>
            <a:lvl1pPr>
              <a:defRPr/>
            </a:lvl1pPr>
          </a:lstStyle>
          <a:p>
            <a:pPr>
              <a:defRPr/>
            </a:pPr>
            <a:fld id="{646A00E0-5E2D-4D33-85B2-893298AFE14B}"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endParaRPr lang="en-GB"/>
          </a:p>
        </p:txBody>
      </p:sp>
      <p:sp>
        <p:nvSpPr>
          <p:cNvPr id="4" name="Rectangle 6"/>
          <p:cNvSpPr>
            <a:spLocks noGrp="1" noChangeArrowheads="1"/>
          </p:cNvSpPr>
          <p:nvPr>
            <p:ph type="sldNum" sz="quarter" idx="11"/>
          </p:nvPr>
        </p:nvSpPr>
        <p:spPr>
          <a:ln/>
        </p:spPr>
        <p:txBody>
          <a:bodyPr/>
          <a:lstStyle>
            <a:lvl1pPr>
              <a:defRPr/>
            </a:lvl1pPr>
          </a:lstStyle>
          <a:p>
            <a:pPr>
              <a:defRPr/>
            </a:pPr>
            <a:fld id="{EF69816B-F40F-4AB9-B2B2-2E81F3BCF35C}"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GB"/>
          </a:p>
        </p:txBody>
      </p:sp>
      <p:sp>
        <p:nvSpPr>
          <p:cNvPr id="3" name="Rectangle 6"/>
          <p:cNvSpPr>
            <a:spLocks noGrp="1" noChangeArrowheads="1"/>
          </p:cNvSpPr>
          <p:nvPr>
            <p:ph type="sldNum" sz="quarter" idx="11"/>
          </p:nvPr>
        </p:nvSpPr>
        <p:spPr>
          <a:ln/>
        </p:spPr>
        <p:txBody>
          <a:bodyPr/>
          <a:lstStyle>
            <a:lvl1pPr>
              <a:defRPr/>
            </a:lvl1pPr>
          </a:lstStyle>
          <a:p>
            <a:pPr>
              <a:defRPr/>
            </a:pPr>
            <a:fld id="{BAAB3664-3D8A-4888-8495-D990F3200973}"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C436CE61-B03F-4F60-83F0-86A4F6C8AC56}"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D6CA5208-CA86-4CD4-BF59-C55A5ECDA62A}"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image" Target="../media/image3.png"/><Relationship Id="rId20"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19"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50000">
              <a:srgbClr val="CCCCFF"/>
            </a:gs>
            <a:gs pos="100000">
              <a:schemeClr val="bg1"/>
            </a:gs>
          </a:gsLst>
          <a:lin ang="5400000" scaled="1"/>
        </a:gradFill>
        <a:effectLst/>
      </p:bgPr>
    </p:bg>
    <p:spTree>
      <p:nvGrpSpPr>
        <p:cNvPr id="1" name=""/>
        <p:cNvGrpSpPr/>
        <p:nvPr/>
      </p:nvGrpSpPr>
      <p:grpSpPr>
        <a:xfrm>
          <a:off x="0" y="0"/>
          <a:ext cx="0" cy="0"/>
          <a:chOff x="0" y="0"/>
          <a:chExt cx="0" cy="0"/>
        </a:xfrm>
      </p:grpSpPr>
      <p:sp>
        <p:nvSpPr>
          <p:cNvPr id="1039" name="Rectangle 2"/>
          <p:cNvSpPr>
            <a:spLocks noGrp="1" noChangeArrowheads="1"/>
          </p:cNvSpPr>
          <p:nvPr>
            <p:ph type="title"/>
          </p:nvPr>
        </p:nvSpPr>
        <p:spPr bwMode="auto">
          <a:xfrm>
            <a:off x="539750" y="26035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1040"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smtClean="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A4AD81E-E9A8-47AC-B4CF-441C29041C35}" type="slidenum">
              <a:rPr lang="en-GB"/>
              <a:pPr>
                <a:defRPr/>
              </a:pPr>
              <a:t>‹#›</a:t>
            </a:fld>
            <a:endParaRPr lang="en-GB"/>
          </a:p>
        </p:txBody>
      </p:sp>
      <p:pic>
        <p:nvPicPr>
          <p:cNvPr id="1043" name="Picture 11" descr="20mmMarkStrRGB"/>
          <p:cNvPicPr>
            <a:picLocks noChangeAspect="1" noChangeArrowheads="1"/>
          </p:cNvPicPr>
          <p:nvPr userDrawn="1"/>
        </p:nvPicPr>
        <p:blipFill>
          <a:blip r:embed="rId15" cstate="print"/>
          <a:srcRect/>
          <a:stretch>
            <a:fillRect/>
          </a:stretch>
        </p:blipFill>
        <p:spPr bwMode="auto">
          <a:xfrm>
            <a:off x="539750" y="260350"/>
            <a:ext cx="614363" cy="1008063"/>
          </a:xfrm>
          <a:prstGeom prst="rect">
            <a:avLst/>
          </a:prstGeom>
          <a:noFill/>
          <a:ln w="9525">
            <a:noFill/>
            <a:miter lim="800000"/>
            <a:headEnd/>
            <a:tailEnd/>
          </a:ln>
        </p:spPr>
      </p:pic>
      <p:pic>
        <p:nvPicPr>
          <p:cNvPr id="1044" name="Picture 12" descr="URBACT_baseline_rgb"/>
          <p:cNvPicPr>
            <a:picLocks noChangeAspect="1" noChangeArrowheads="1"/>
          </p:cNvPicPr>
          <p:nvPr userDrawn="1"/>
        </p:nvPicPr>
        <p:blipFill>
          <a:blip r:embed="rId16" cstate="print"/>
          <a:srcRect/>
          <a:stretch>
            <a:fillRect/>
          </a:stretch>
        </p:blipFill>
        <p:spPr bwMode="auto">
          <a:xfrm>
            <a:off x="6443663" y="5632450"/>
            <a:ext cx="2236787" cy="1077913"/>
          </a:xfrm>
          <a:prstGeom prst="rect">
            <a:avLst/>
          </a:prstGeom>
          <a:noFill/>
          <a:ln w="9525">
            <a:noFill/>
            <a:miter lim="800000"/>
            <a:headEnd/>
            <a:tailEnd/>
          </a:ln>
        </p:spPr>
      </p:pic>
      <p:sp>
        <p:nvSpPr>
          <p:cNvPr id="1038" name="Rectangle 14"/>
          <p:cNvSpPr>
            <a:spLocks noChangeArrowheads="1"/>
          </p:cNvSpPr>
          <p:nvPr userDrawn="1"/>
        </p:nvSpPr>
        <p:spPr bwMode="auto">
          <a:xfrm>
            <a:off x="0" y="0"/>
            <a:ext cx="9144000" cy="0"/>
          </a:xfrm>
          <a:prstGeom prst="rect">
            <a:avLst/>
          </a:prstGeom>
          <a:noFill/>
          <a:ln w="9525">
            <a:noFill/>
            <a:miter lim="800000"/>
            <a:headEnd/>
            <a:tailEnd/>
          </a:ln>
          <a:effectLst/>
        </p:spPr>
        <p:txBody>
          <a:bodyPr wrap="none" anchor="ctr">
            <a:spAutoFit/>
          </a:bodyPr>
          <a:lstStyle/>
          <a:p>
            <a:pPr>
              <a:defRPr/>
            </a:pPr>
            <a:endParaRPr lang="en-US"/>
          </a:p>
        </p:txBody>
      </p:sp>
      <p:graphicFrame>
        <p:nvGraphicFramePr>
          <p:cNvPr id="1037" name="Object 13"/>
          <p:cNvGraphicFramePr>
            <a:graphicFrameLocks noChangeAspect="1"/>
          </p:cNvGraphicFramePr>
          <p:nvPr/>
        </p:nvGraphicFramePr>
        <p:xfrm>
          <a:off x="7812088" y="260350"/>
          <a:ext cx="973137" cy="847725"/>
        </p:xfrm>
        <a:graphic>
          <a:graphicData uri="http://schemas.openxmlformats.org/presentationml/2006/ole">
            <mc:AlternateContent xmlns:mc="http://schemas.openxmlformats.org/markup-compatibility/2006">
              <mc:Choice xmlns:v="urn:schemas-microsoft-com:vml" Requires="v">
                <p:oleObj spid="_x0000_s1079" name="Bitmap Image" r:id="rId17" imgW="3914286" imgH="3438095" progId="PBrush">
                  <p:embed/>
                </p:oleObj>
              </mc:Choice>
              <mc:Fallback>
                <p:oleObj name="Bitmap Image" r:id="rId17" imgW="3914286" imgH="3438095" progId="PBrush">
                  <p:embed/>
                  <p:pic>
                    <p:nvPicPr>
                      <p:cNvPr id="0" name="Picture 4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812088" y="260350"/>
                        <a:ext cx="973137" cy="847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46" name="Picture 24" descr="romamatrix-logo"/>
          <p:cNvPicPr>
            <a:picLocks noChangeAspect="1" noChangeArrowheads="1"/>
          </p:cNvPicPr>
          <p:nvPr userDrawn="1"/>
        </p:nvPicPr>
        <p:blipFill>
          <a:blip r:embed="rId19" cstate="print"/>
          <a:srcRect/>
          <a:stretch>
            <a:fillRect/>
          </a:stretch>
        </p:blipFill>
        <p:spPr bwMode="auto">
          <a:xfrm>
            <a:off x="2987675" y="333375"/>
            <a:ext cx="3035300" cy="788988"/>
          </a:xfrm>
          <a:prstGeom prst="rect">
            <a:avLst/>
          </a:prstGeom>
          <a:noFill/>
          <a:ln w="9525">
            <a:noFill/>
            <a:miter lim="800000"/>
            <a:headEnd/>
            <a:tailEnd/>
          </a:ln>
        </p:spPr>
      </p:pic>
      <p:pic>
        <p:nvPicPr>
          <p:cNvPr id="1047" name="Picture 27" descr="Picture1"/>
          <p:cNvPicPr>
            <a:picLocks noChangeAspect="1" noChangeArrowheads="1"/>
          </p:cNvPicPr>
          <p:nvPr userDrawn="1"/>
        </p:nvPicPr>
        <p:blipFill>
          <a:blip r:embed="rId20" cstate="print"/>
          <a:srcRect/>
          <a:stretch>
            <a:fillRect/>
          </a:stretch>
        </p:blipFill>
        <p:spPr bwMode="auto">
          <a:xfrm>
            <a:off x="468313" y="6092825"/>
            <a:ext cx="1951037" cy="4762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039"/>
                                        </p:tgtEl>
                                        <p:attrNameLst>
                                          <p:attrName>style.visibility</p:attrName>
                                        </p:attrNameLst>
                                      </p:cBhvr>
                                      <p:to>
                                        <p:strVal val="visible"/>
                                      </p:to>
                                    </p:set>
                                    <p:animEffect transition="in" filter="fade">
                                      <p:cBhvr>
                                        <p:cTn id="7" dur="2000"/>
                                        <p:tgtEl>
                                          <p:spTgt spid="1039"/>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040"/>
                                        </p:tgtEl>
                                        <p:attrNameLst>
                                          <p:attrName>style.visibility</p:attrName>
                                        </p:attrNameLst>
                                      </p:cBhvr>
                                      <p:to>
                                        <p:strVal val="visible"/>
                                      </p:to>
                                    </p:set>
                                    <p:animEffect transition="in" filter="fade">
                                      <p:cBhvr>
                                        <p:cTn id="10" dur="2000"/>
                                        <p:tgtEl>
                                          <p:spTgt spid="1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9" grpId="0"/>
      <p:bldP spid="1040" grpId="0">
        <p:tmplLst>
          <p:tmpl>
            <p:tnLst>
              <p:par>
                <p:cTn presetID="10" presetClass="entr" presetSubtype="0" fill="hold" nodeType="withEffect" nodePh="1">
                  <p:stCondLst>
                    <p:cond delay="0"/>
                  </p:stCondLst>
                  <p:endCondLst>
                    <p:cond evt="begin" delay="0"/>
                  </p:endCondLst>
                  <p:childTnLst>
                    <p:set>
                      <p:cBhvr>
                        <p:cTn dur="1" fill="hold">
                          <p:stCondLst>
                            <p:cond delay="0"/>
                          </p:stCondLst>
                        </p:cTn>
                        <p:tgtEl>
                          <p:spTgt spid="1040"/>
                        </p:tgtEl>
                        <p:attrNameLst>
                          <p:attrName>style.visibility</p:attrName>
                        </p:attrNameLst>
                      </p:cBhvr>
                      <p:to>
                        <p:strVal val="visible"/>
                      </p:to>
                    </p:set>
                    <p:animEffect transition="in" filter="fade">
                      <p:cBhvr>
                        <p:cTn dur="2000"/>
                        <p:tgtEl>
                          <p:spTgt spid="1040"/>
                        </p:tgtEl>
                      </p:cBhvr>
                    </p:animEffect>
                  </p:childTnLst>
                </p:cTn>
              </p:par>
            </p:tnLst>
          </p:tmpl>
        </p:tmplLst>
      </p:bldP>
    </p:bldLst>
  </p:timing>
  <p:txStyles>
    <p:titleStyle>
      <a:lvl1pPr algn="ctr" rtl="0" eaLnBrk="0" fontAlgn="base" hangingPunct="0">
        <a:spcBef>
          <a:spcPct val="0"/>
        </a:spcBef>
        <a:spcAft>
          <a:spcPct val="0"/>
        </a:spcAft>
        <a:defRPr sz="2000" b="1">
          <a:solidFill>
            <a:schemeClr val="tx2"/>
          </a:solidFill>
          <a:latin typeface="+mj-lt"/>
          <a:ea typeface="+mj-ea"/>
          <a:cs typeface="+mj-cs"/>
        </a:defRPr>
      </a:lvl1pPr>
      <a:lvl2pPr algn="ctr" rtl="0" eaLnBrk="0" fontAlgn="base" hangingPunct="0">
        <a:spcBef>
          <a:spcPct val="0"/>
        </a:spcBef>
        <a:spcAft>
          <a:spcPct val="0"/>
        </a:spcAft>
        <a:defRPr sz="2000" b="1">
          <a:solidFill>
            <a:schemeClr val="tx2"/>
          </a:solidFill>
          <a:latin typeface="Arial" charset="0"/>
        </a:defRPr>
      </a:lvl2pPr>
      <a:lvl3pPr algn="ctr" rtl="0" eaLnBrk="0" fontAlgn="base" hangingPunct="0">
        <a:spcBef>
          <a:spcPct val="0"/>
        </a:spcBef>
        <a:spcAft>
          <a:spcPct val="0"/>
        </a:spcAft>
        <a:defRPr sz="2000" b="1">
          <a:solidFill>
            <a:schemeClr val="tx2"/>
          </a:solidFill>
          <a:latin typeface="Arial" charset="0"/>
        </a:defRPr>
      </a:lvl3pPr>
      <a:lvl4pPr algn="ctr" rtl="0" eaLnBrk="0" fontAlgn="base" hangingPunct="0">
        <a:spcBef>
          <a:spcPct val="0"/>
        </a:spcBef>
        <a:spcAft>
          <a:spcPct val="0"/>
        </a:spcAft>
        <a:defRPr sz="2000" b="1">
          <a:solidFill>
            <a:schemeClr val="tx2"/>
          </a:solidFill>
          <a:latin typeface="Arial" charset="0"/>
        </a:defRPr>
      </a:lvl4pPr>
      <a:lvl5pPr algn="ctr" rtl="0" eaLnBrk="0" fontAlgn="base" hangingPunct="0">
        <a:spcBef>
          <a:spcPct val="0"/>
        </a:spcBef>
        <a:spcAft>
          <a:spcPct val="0"/>
        </a:spcAft>
        <a:defRPr sz="2000" b="1">
          <a:solidFill>
            <a:schemeClr val="tx2"/>
          </a:solidFill>
          <a:latin typeface="Arial" charset="0"/>
        </a:defRPr>
      </a:lvl5pPr>
      <a:lvl6pPr marL="457200" algn="ctr" rtl="0" fontAlgn="base">
        <a:spcBef>
          <a:spcPct val="0"/>
        </a:spcBef>
        <a:spcAft>
          <a:spcPct val="0"/>
        </a:spcAft>
        <a:defRPr sz="2000" b="1">
          <a:solidFill>
            <a:schemeClr val="tx2"/>
          </a:solidFill>
          <a:latin typeface="Arial" charset="0"/>
        </a:defRPr>
      </a:lvl6pPr>
      <a:lvl7pPr marL="914400" algn="ctr" rtl="0" fontAlgn="base">
        <a:spcBef>
          <a:spcPct val="0"/>
        </a:spcBef>
        <a:spcAft>
          <a:spcPct val="0"/>
        </a:spcAft>
        <a:defRPr sz="2000" b="1">
          <a:solidFill>
            <a:schemeClr val="tx2"/>
          </a:solidFill>
          <a:latin typeface="Arial" charset="0"/>
        </a:defRPr>
      </a:lvl7pPr>
      <a:lvl8pPr marL="1371600" algn="ctr" rtl="0" fontAlgn="base">
        <a:spcBef>
          <a:spcPct val="0"/>
        </a:spcBef>
        <a:spcAft>
          <a:spcPct val="0"/>
        </a:spcAft>
        <a:defRPr sz="2000" b="1">
          <a:solidFill>
            <a:schemeClr val="tx2"/>
          </a:solidFill>
          <a:latin typeface="Arial" charset="0"/>
        </a:defRPr>
      </a:lvl8pPr>
      <a:lvl9pPr marL="1828800" algn="ctr" rtl="0" fontAlgn="base">
        <a:spcBef>
          <a:spcPct val="0"/>
        </a:spcBef>
        <a:spcAft>
          <a:spcPct val="0"/>
        </a:spcAft>
        <a:defRPr sz="2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6"/>
          <p:cNvSpPr>
            <a:spLocks noGrp="1" noChangeArrowheads="1"/>
          </p:cNvSpPr>
          <p:nvPr>
            <p:ph type="ctrTitle"/>
          </p:nvPr>
        </p:nvSpPr>
        <p:spPr>
          <a:xfrm>
            <a:off x="651669" y="544564"/>
            <a:ext cx="7761287" cy="1470025"/>
          </a:xfrm>
        </p:spPr>
        <p:txBody>
          <a:bodyPr/>
          <a:lstStyle/>
          <a:p>
            <a:pPr eaLnBrk="1" hangingPunct="1"/>
            <a:r>
              <a:rPr lang="en-GB" sz="2800" dirty="0" smtClean="0"/>
              <a:t>Roma in Glasgow</a:t>
            </a:r>
          </a:p>
        </p:txBody>
      </p:sp>
      <p:sp>
        <p:nvSpPr>
          <p:cNvPr id="16386" name="Rectangle 7"/>
          <p:cNvSpPr>
            <a:spLocks noGrp="1" noChangeArrowheads="1"/>
          </p:cNvSpPr>
          <p:nvPr>
            <p:ph type="subTitle" idx="1"/>
          </p:nvPr>
        </p:nvSpPr>
        <p:spPr>
          <a:xfrm>
            <a:off x="1580113" y="4441825"/>
            <a:ext cx="6400800" cy="1752600"/>
          </a:xfrm>
        </p:spPr>
        <p:txBody>
          <a:bodyPr/>
          <a:lstStyle/>
          <a:p>
            <a:pPr eaLnBrk="1" hangingPunct="1"/>
            <a:endParaRPr lang="en-GB" sz="2000" b="1" dirty="0" smtClean="0"/>
          </a:p>
          <a:p>
            <a:pPr eaLnBrk="1" hangingPunct="1"/>
            <a:endParaRPr lang="en-GB" sz="2000" b="1" dirty="0" smtClean="0"/>
          </a:p>
          <a:p>
            <a:pPr eaLnBrk="1" hangingPunct="1"/>
            <a:r>
              <a:rPr lang="en-GB" sz="2000" b="1" dirty="0" smtClean="0"/>
              <a:t>Gordon Smith</a:t>
            </a:r>
          </a:p>
          <a:p>
            <a:pPr eaLnBrk="1" hangingPunct="1"/>
            <a:r>
              <a:rPr lang="en-GB" sz="2000" b="1" dirty="0" smtClean="0"/>
              <a:t>Glasgow City Council</a:t>
            </a:r>
          </a:p>
        </p:txBody>
      </p:sp>
      <p:pic>
        <p:nvPicPr>
          <p:cNvPr id="16387" name="Picture 4" descr="1"/>
          <p:cNvPicPr>
            <a:picLocks noChangeAspect="1" noChangeArrowheads="1"/>
          </p:cNvPicPr>
          <p:nvPr/>
        </p:nvPicPr>
        <p:blipFill>
          <a:blip r:embed="rId3" cstate="print"/>
          <a:srcRect/>
          <a:stretch>
            <a:fillRect/>
          </a:stretch>
        </p:blipFill>
        <p:spPr bwMode="auto">
          <a:xfrm>
            <a:off x="1828314" y="1556792"/>
            <a:ext cx="5904398" cy="3600399"/>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468313" y="981075"/>
            <a:ext cx="8229600" cy="1143000"/>
          </a:xfrm>
        </p:spPr>
        <p:txBody>
          <a:bodyPr/>
          <a:lstStyle/>
          <a:p>
            <a:pPr eaLnBrk="1" hangingPunct="1"/>
            <a:r>
              <a:rPr lang="en-GB" sz="2800" smtClean="0"/>
              <a:t>BARRIERS FACED BY ROMA</a:t>
            </a:r>
          </a:p>
        </p:txBody>
      </p:sp>
      <p:sp>
        <p:nvSpPr>
          <p:cNvPr id="26626" name="Rectangle 3"/>
          <p:cNvSpPr>
            <a:spLocks noGrp="1" noChangeArrowheads="1"/>
          </p:cNvSpPr>
          <p:nvPr>
            <p:ph type="body" idx="1"/>
          </p:nvPr>
        </p:nvSpPr>
        <p:spPr>
          <a:xfrm>
            <a:off x="468313" y="1700213"/>
            <a:ext cx="8229600" cy="4525962"/>
          </a:xfrm>
        </p:spPr>
        <p:txBody>
          <a:bodyPr/>
          <a:lstStyle/>
          <a:p>
            <a:pPr eaLnBrk="1" hangingPunct="1"/>
            <a:r>
              <a:rPr lang="en-GB" dirty="0" smtClean="0"/>
              <a:t>Education:</a:t>
            </a:r>
          </a:p>
          <a:p>
            <a:pPr lvl="1" eaLnBrk="1" hangingPunct="1"/>
            <a:r>
              <a:rPr lang="en-GB" dirty="0" smtClean="0"/>
              <a:t>Low levels of attainment/attendance;</a:t>
            </a:r>
          </a:p>
          <a:p>
            <a:pPr lvl="1" eaLnBrk="1" hangingPunct="1"/>
            <a:r>
              <a:rPr lang="en-GB" dirty="0" smtClean="0"/>
              <a:t>Struggle to adapt to different educational framework;</a:t>
            </a:r>
          </a:p>
          <a:p>
            <a:pPr lvl="1" eaLnBrk="1" hangingPunct="1"/>
            <a:r>
              <a:rPr lang="en-GB" dirty="0" smtClean="0"/>
              <a:t>Obvious language barriers;</a:t>
            </a:r>
          </a:p>
          <a:p>
            <a:pPr lvl="1" eaLnBrk="1" hangingPunct="1"/>
            <a:r>
              <a:rPr lang="en-GB" dirty="0" smtClean="0"/>
              <a:t>Previous history of segregation leads to apprehension</a:t>
            </a:r>
            <a:r>
              <a:rPr lang="en-GB" dirty="0" smtClean="0"/>
              <a:t>.</a:t>
            </a:r>
          </a:p>
          <a:p>
            <a:pPr lvl="1" eaLnBrk="1" hangingPunct="1"/>
            <a:r>
              <a:rPr lang="en-GB" dirty="0" smtClean="0"/>
              <a:t>Low aspirations</a:t>
            </a:r>
            <a:endParaRPr lang="en-GB" dirty="0" smtClean="0"/>
          </a:p>
          <a:p>
            <a:pPr eaLnBrk="1" hangingPunct="1"/>
            <a:endParaRPr lang="en-GB" dirty="0" smtClean="0"/>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052736"/>
            <a:ext cx="8352928" cy="4968552"/>
          </a:xfrm>
        </p:spPr>
        <p:txBody>
          <a:bodyPr/>
          <a:lstStyle/>
          <a:p>
            <a:pPr marL="0" indent="0">
              <a:buNone/>
            </a:pPr>
            <a:endParaRPr lang="en-GB" dirty="0"/>
          </a:p>
          <a:p>
            <a:r>
              <a:rPr lang="en-GB" dirty="0" smtClean="0"/>
              <a:t>657 Roma children now in Education</a:t>
            </a:r>
          </a:p>
          <a:p>
            <a:r>
              <a:rPr lang="en-GB" dirty="0" smtClean="0"/>
              <a:t>Primary school attendance 86%</a:t>
            </a:r>
          </a:p>
          <a:p>
            <a:r>
              <a:rPr lang="en-GB" dirty="0" smtClean="0"/>
              <a:t>Secondary school attendance 76%</a:t>
            </a:r>
          </a:p>
          <a:p>
            <a:r>
              <a:rPr lang="en-GB" dirty="0" smtClean="0"/>
              <a:t>We anticipate that in excess of 50% of the Roma children in secondary education will go on to further education</a:t>
            </a:r>
          </a:p>
          <a:p>
            <a:r>
              <a:rPr lang="en-GB" dirty="0" smtClean="0"/>
              <a:t>Using family learning model for adults</a:t>
            </a:r>
          </a:p>
          <a:p>
            <a:r>
              <a:rPr lang="en-GB" dirty="0" smtClean="0"/>
              <a:t>Big Noise</a:t>
            </a:r>
            <a:endParaRPr lang="en-GB" dirty="0" smtClean="0"/>
          </a:p>
        </p:txBody>
      </p:sp>
    </p:spTree>
    <p:extLst>
      <p:ext uri="{BB962C8B-B14F-4D97-AF65-F5344CB8AC3E}">
        <p14:creationId xmlns:p14="http://schemas.microsoft.com/office/powerpoint/2010/main" val="3311392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2915816" y="741996"/>
            <a:ext cx="4896544" cy="802010"/>
          </a:xfrm>
        </p:spPr>
        <p:txBody>
          <a:bodyPr/>
          <a:lstStyle/>
          <a:p>
            <a:pPr eaLnBrk="1" hangingPunct="1"/>
            <a:r>
              <a:rPr lang="en-GB" sz="2800" dirty="0" smtClean="0"/>
              <a:t>EMPLOYMENT BARRIERS</a:t>
            </a:r>
          </a:p>
        </p:txBody>
      </p:sp>
      <p:sp>
        <p:nvSpPr>
          <p:cNvPr id="32770" name="Rectangle 3"/>
          <p:cNvSpPr>
            <a:spLocks noGrp="1" noChangeArrowheads="1"/>
          </p:cNvSpPr>
          <p:nvPr>
            <p:ph idx="1"/>
          </p:nvPr>
        </p:nvSpPr>
        <p:spPr>
          <a:xfrm>
            <a:off x="2915816" y="1412776"/>
            <a:ext cx="5770984" cy="4713387"/>
          </a:xfrm>
        </p:spPr>
        <p:txBody>
          <a:bodyPr/>
          <a:lstStyle/>
          <a:p>
            <a:pPr lvl="1" eaLnBrk="1" hangingPunct="1"/>
            <a:r>
              <a:rPr lang="en-GB" dirty="0" smtClean="0"/>
              <a:t>Access low paid work with poor conditions;</a:t>
            </a:r>
          </a:p>
          <a:p>
            <a:pPr lvl="1" eaLnBrk="1" hangingPunct="1"/>
            <a:r>
              <a:rPr lang="en-GB" dirty="0" smtClean="0"/>
              <a:t>L</a:t>
            </a:r>
            <a:r>
              <a:rPr lang="en-GB" dirty="0" smtClean="0"/>
              <a:t>anguage </a:t>
            </a:r>
            <a:r>
              <a:rPr lang="en-GB" dirty="0" smtClean="0"/>
              <a:t>is a barrier to work;</a:t>
            </a:r>
          </a:p>
          <a:p>
            <a:pPr lvl="1" eaLnBrk="1" hangingPunct="1"/>
            <a:r>
              <a:rPr lang="en-GB" dirty="0" smtClean="0"/>
              <a:t>Many have issues with literacy and numeracy;</a:t>
            </a:r>
          </a:p>
          <a:p>
            <a:pPr lvl="1" eaLnBrk="1" hangingPunct="1"/>
            <a:r>
              <a:rPr lang="en-GB" dirty="0" smtClean="0"/>
              <a:t>Welfare reform – limited financial support when out of work – working on grey economy only alternative;</a:t>
            </a:r>
          </a:p>
          <a:p>
            <a:pPr lvl="1" eaLnBrk="1" hangingPunct="1"/>
            <a:endParaRPr lang="en-GB" dirty="0" smtClean="0"/>
          </a:p>
        </p:txBody>
      </p:sp>
      <p:sp>
        <p:nvSpPr>
          <p:cNvPr id="3" name="Text Placeholder 2"/>
          <p:cNvSpPr>
            <a:spLocks noGrp="1"/>
          </p:cNvSpPr>
          <p:nvPr>
            <p:ph type="body" sz="half" idx="2"/>
          </p:nvPr>
        </p:nvSpPr>
        <p:spPr>
          <a:xfrm>
            <a:off x="457200" y="1435100"/>
            <a:ext cx="2402831" cy="4691063"/>
          </a:xfrm>
        </p:spPr>
        <p:txBody>
          <a:bodyPr/>
          <a:lstStyle/>
          <a:p>
            <a:endParaRPr lang="en-GB"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544006"/>
            <a:ext cx="2132515" cy="1224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3126509"/>
            <a:ext cx="1358381" cy="98160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77817" y="3900487"/>
            <a:ext cx="1304925" cy="942975"/>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1560" y="4179869"/>
            <a:ext cx="1304925" cy="942975"/>
          </a:xfrm>
          <a:prstGeom prst="rect">
            <a:avLst/>
          </a:prstGeom>
        </p:spPr>
      </p:pic>
    </p:spTree>
    <p:extLst>
      <p:ext uri="{BB962C8B-B14F-4D97-AF65-F5344CB8AC3E}">
        <p14:creationId xmlns:p14="http://schemas.microsoft.com/office/powerpoint/2010/main" val="2194128302"/>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Roma employability initiative</a:t>
            </a:r>
          </a:p>
          <a:p>
            <a:r>
              <a:rPr lang="en-GB" dirty="0" smtClean="0"/>
              <a:t>874 clients engaged with</a:t>
            </a:r>
          </a:p>
          <a:p>
            <a:r>
              <a:rPr lang="en-GB" dirty="0" smtClean="0"/>
              <a:t>526 received work relate training</a:t>
            </a:r>
          </a:p>
          <a:p>
            <a:r>
              <a:rPr lang="en-GB" dirty="0" smtClean="0"/>
              <a:t>192 gained a qualification</a:t>
            </a:r>
          </a:p>
          <a:p>
            <a:r>
              <a:rPr lang="en-GB" dirty="0" smtClean="0"/>
              <a:t>169 went in to employment</a:t>
            </a:r>
          </a:p>
          <a:p>
            <a:r>
              <a:rPr lang="en-GB" dirty="0" smtClean="0"/>
              <a:t>Currently under review</a:t>
            </a:r>
            <a:endParaRPr lang="en-GB" dirty="0"/>
          </a:p>
        </p:txBody>
      </p:sp>
    </p:spTree>
    <p:extLst>
      <p:ext uri="{BB962C8B-B14F-4D97-AF65-F5344CB8AC3E}">
        <p14:creationId xmlns:p14="http://schemas.microsoft.com/office/powerpoint/2010/main" val="1453863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468313" y="765175"/>
            <a:ext cx="8229600" cy="1143000"/>
          </a:xfrm>
        </p:spPr>
        <p:txBody>
          <a:bodyPr/>
          <a:lstStyle/>
          <a:p>
            <a:pPr eaLnBrk="1" hangingPunct="1"/>
            <a:r>
              <a:rPr lang="en-GB" sz="2800" smtClean="0"/>
              <a:t>BARRIERS FACED BY ROMA</a:t>
            </a:r>
          </a:p>
        </p:txBody>
      </p:sp>
      <p:sp>
        <p:nvSpPr>
          <p:cNvPr id="24578" name="Rectangle 3"/>
          <p:cNvSpPr>
            <a:spLocks noGrp="1" noChangeArrowheads="1"/>
          </p:cNvSpPr>
          <p:nvPr>
            <p:ph type="body" idx="1"/>
          </p:nvPr>
        </p:nvSpPr>
        <p:spPr>
          <a:xfrm>
            <a:off x="468313" y="1700213"/>
            <a:ext cx="8229600" cy="4525962"/>
          </a:xfrm>
        </p:spPr>
        <p:txBody>
          <a:bodyPr/>
          <a:lstStyle/>
          <a:p>
            <a:pPr eaLnBrk="1" hangingPunct="1"/>
            <a:r>
              <a:rPr lang="en-GB" dirty="0" smtClean="0"/>
              <a:t>Housing:</a:t>
            </a:r>
          </a:p>
          <a:p>
            <a:pPr lvl="1" eaLnBrk="1" hangingPunct="1"/>
            <a:r>
              <a:rPr lang="en-GB" dirty="0" smtClean="0"/>
              <a:t>Poor, overcrowded conditions;</a:t>
            </a:r>
          </a:p>
          <a:p>
            <a:pPr lvl="1" eaLnBrk="1" hangingPunct="1"/>
            <a:r>
              <a:rPr lang="en-GB" dirty="0" smtClean="0"/>
              <a:t>Confusion over entitlement to help with housing costs;</a:t>
            </a:r>
          </a:p>
          <a:p>
            <a:pPr lvl="1" eaLnBrk="1" hangingPunct="1"/>
            <a:r>
              <a:rPr lang="en-GB" dirty="0" smtClean="0"/>
              <a:t>Vulnerable to exploitation from landlords;</a:t>
            </a:r>
          </a:p>
          <a:p>
            <a:pPr lvl="1" eaLnBrk="1" hangingPunct="1"/>
            <a:r>
              <a:rPr lang="en-GB" dirty="0" smtClean="0"/>
              <a:t>No tenancy agreements means less protection – illegal eviction.</a:t>
            </a:r>
          </a:p>
          <a:p>
            <a:pPr lvl="1" eaLnBrk="1" hangingPunct="1">
              <a:buFontTx/>
              <a:buNone/>
            </a:pPr>
            <a:endParaRPr lang="en-GB" dirty="0" smtClean="0"/>
          </a:p>
          <a:p>
            <a:pPr eaLnBrk="1" hangingPunct="1"/>
            <a:endParaRPr lang="en-GB" dirty="0" smtClean="0"/>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3"/>
          <p:cNvSpPr>
            <a:spLocks noGrp="1" noChangeArrowheads="1"/>
          </p:cNvSpPr>
          <p:nvPr>
            <p:ph type="body" idx="1"/>
          </p:nvPr>
        </p:nvSpPr>
        <p:spPr/>
        <p:txBody>
          <a:bodyPr/>
          <a:lstStyle/>
          <a:p>
            <a:pPr algn="ctr">
              <a:buFontTx/>
              <a:buNone/>
            </a:pPr>
            <a:endParaRPr lang="en-US" sz="2400" dirty="0" smtClean="0">
              <a:cs typeface="Arial" charset="0"/>
            </a:endParaRPr>
          </a:p>
          <a:p>
            <a:pPr>
              <a:buFont typeface="Arial" panose="020B0604020202020204" pitchFamily="34" charset="0"/>
              <a:buChar char="•"/>
            </a:pPr>
            <a:r>
              <a:rPr lang="en-GB" sz="2400" dirty="0"/>
              <a:t> </a:t>
            </a:r>
            <a:r>
              <a:rPr lang="en-GB" sz="2400" dirty="0" smtClean="0"/>
              <a:t>  </a:t>
            </a:r>
            <a:r>
              <a:rPr lang="en-GB" sz="2400" dirty="0" smtClean="0"/>
              <a:t>Housing Acquisition pilot- 2yrs £13.5m</a:t>
            </a:r>
          </a:p>
          <a:p>
            <a:pPr>
              <a:buFont typeface="Arial" panose="020B0604020202020204" pitchFamily="34" charset="0"/>
              <a:buChar char="•"/>
            </a:pPr>
            <a:r>
              <a:rPr lang="en-GB" sz="2400" dirty="0" smtClean="0"/>
              <a:t>   Enhanced enforcement powers</a:t>
            </a:r>
          </a:p>
          <a:p>
            <a:pPr>
              <a:buFont typeface="Arial" panose="020B0604020202020204" pitchFamily="34" charset="0"/>
              <a:buChar char="•"/>
            </a:pPr>
            <a:r>
              <a:rPr lang="en-GB" sz="2400" dirty="0"/>
              <a:t> </a:t>
            </a:r>
            <a:r>
              <a:rPr lang="en-GB" sz="2400" dirty="0" smtClean="0"/>
              <a:t>  Landlord accreditation scheme</a:t>
            </a:r>
          </a:p>
          <a:p>
            <a:pPr>
              <a:buFont typeface="Arial" panose="020B0604020202020204" pitchFamily="34" charset="0"/>
              <a:buChar char="•"/>
            </a:pPr>
            <a:r>
              <a:rPr lang="en-GB" sz="2400" dirty="0"/>
              <a:t> </a:t>
            </a:r>
            <a:r>
              <a:rPr lang="en-GB" sz="2400" dirty="0" smtClean="0"/>
              <a:t>  Rights support team within pilot</a:t>
            </a:r>
          </a:p>
          <a:p>
            <a:pPr>
              <a:buFont typeface="Arial" panose="020B0604020202020204" pitchFamily="34" charset="0"/>
              <a:buChar char="•"/>
            </a:pPr>
            <a:r>
              <a:rPr lang="en-GB" sz="2400" dirty="0"/>
              <a:t> </a:t>
            </a:r>
            <a:r>
              <a:rPr lang="en-GB" sz="2400" dirty="0" smtClean="0"/>
              <a:t>  Multi agency hub</a:t>
            </a:r>
          </a:p>
          <a:p>
            <a:pPr>
              <a:buFont typeface="Arial" panose="020B0604020202020204" pitchFamily="34" charset="0"/>
              <a:buChar char="•"/>
            </a:pPr>
            <a:r>
              <a:rPr lang="en-GB" sz="2400" dirty="0" smtClean="0"/>
              <a:t>   Govanhill Action Plan</a:t>
            </a:r>
          </a:p>
          <a:p>
            <a:pPr>
              <a:buFont typeface="Arial" panose="020B0604020202020204" pitchFamily="34" charset="0"/>
              <a:buChar char="•"/>
            </a:pPr>
            <a:r>
              <a:rPr lang="en-GB" sz="2400" dirty="0" smtClean="0"/>
              <a:t>   Govanhill Partnership </a:t>
            </a:r>
          </a:p>
          <a:p>
            <a:pPr>
              <a:buFont typeface="Arial" panose="020B0604020202020204" pitchFamily="34" charset="0"/>
              <a:buChar char="•"/>
            </a:pPr>
            <a:endParaRPr lang="en-GB" sz="2400" dirty="0" smtClean="0"/>
          </a:p>
          <a:p>
            <a:pPr>
              <a:buFont typeface="Arial" panose="020B0604020202020204" pitchFamily="34" charset="0"/>
              <a:buChar char="•"/>
            </a:pPr>
            <a:endParaRPr lang="en-GB" sz="2400" dirty="0" smtClean="0"/>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r>
            <a:br>
              <a:rPr lang="en-GB" dirty="0"/>
            </a:br>
            <a:r>
              <a:rPr lang="en-GB" dirty="0" smtClean="0"/>
              <a:t/>
            </a:r>
            <a:br>
              <a:rPr lang="en-GB" dirty="0" smtClean="0"/>
            </a:br>
            <a:r>
              <a:rPr lang="en-GB" dirty="0"/>
              <a:t/>
            </a:r>
            <a:br>
              <a:rPr lang="en-GB" dirty="0"/>
            </a:br>
            <a:r>
              <a:rPr lang="en-GB" dirty="0" smtClean="0"/>
              <a:t>Acquisition programme proposals</a:t>
            </a:r>
            <a:endParaRPr lang="en-GB" dirty="0"/>
          </a:p>
        </p:txBody>
      </p:sp>
      <p:pic>
        <p:nvPicPr>
          <p:cNvPr id="4" name="Content Placeholder 3"/>
          <p:cNvPicPr>
            <a:picLocks noGrp="1" noChangeAspect="1"/>
          </p:cNvPicPr>
          <p:nvPr>
            <p:ph idx="1"/>
          </p:nvPr>
        </p:nvPicPr>
        <p:blipFill>
          <a:blip r:embed="rId2"/>
          <a:stretch>
            <a:fillRect/>
          </a:stretch>
        </p:blipFill>
        <p:spPr>
          <a:xfrm>
            <a:off x="1331640" y="1439131"/>
            <a:ext cx="6131808" cy="4337579"/>
          </a:xfrm>
          <a:prstGeom prst="rect">
            <a:avLst/>
          </a:prstGeom>
        </p:spPr>
      </p:pic>
    </p:spTree>
    <p:extLst>
      <p:ext uri="{BB962C8B-B14F-4D97-AF65-F5344CB8AC3E}">
        <p14:creationId xmlns:p14="http://schemas.microsoft.com/office/powerpoint/2010/main" val="3947502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700808"/>
            <a:ext cx="8229600" cy="4525963"/>
          </a:xfrm>
        </p:spPr>
        <p:txBody>
          <a:bodyPr/>
          <a:lstStyle/>
          <a:p>
            <a:pPr eaLnBrk="1">
              <a:spcBef>
                <a:spcPts val="638"/>
              </a:spcBef>
              <a:buSzPct val="45000"/>
              <a:buFont typeface="Symbol" panose="05050102010706020507" pitchFamily="18" charset="2"/>
              <a:buChar char=""/>
            </a:pPr>
            <a:r>
              <a:rPr lang="en-GB" altLang="en-US" sz="2400" b="1" dirty="0" smtClean="0"/>
              <a:t>Acquisition programme pilot: 4 blocks/ 76 closes/576 units</a:t>
            </a:r>
          </a:p>
          <a:p>
            <a:pPr eaLnBrk="1">
              <a:spcBef>
                <a:spcPts val="638"/>
              </a:spcBef>
              <a:buSzPct val="45000"/>
              <a:buFont typeface="Symbol" panose="05050102010706020507" pitchFamily="18" charset="2"/>
              <a:buChar char=""/>
            </a:pPr>
            <a:r>
              <a:rPr lang="en-GB" altLang="en-US" sz="2400" b="1" dirty="0" smtClean="0"/>
              <a:t>Proposed next phase: 16 blocks/ 233 closes/ 1905 units</a:t>
            </a:r>
          </a:p>
          <a:p>
            <a:pPr eaLnBrk="1">
              <a:spcBef>
                <a:spcPts val="638"/>
              </a:spcBef>
              <a:buSzPct val="45000"/>
              <a:buFont typeface="Symbol" panose="05050102010706020507" pitchFamily="18" charset="2"/>
              <a:buChar char=""/>
            </a:pPr>
            <a:r>
              <a:rPr lang="en-GB" altLang="en-US" sz="2400" b="1" dirty="0" smtClean="0"/>
              <a:t>Enhanced enforcement area to be extended</a:t>
            </a:r>
          </a:p>
          <a:p>
            <a:pPr eaLnBrk="1">
              <a:spcBef>
                <a:spcPts val="638"/>
              </a:spcBef>
              <a:buSzPct val="45000"/>
              <a:buFont typeface="Symbol" panose="05050102010706020507" pitchFamily="18" charset="2"/>
              <a:buChar char=""/>
            </a:pPr>
            <a:r>
              <a:rPr lang="en-GB" altLang="en-US" sz="2400" b="1" dirty="0" smtClean="0"/>
              <a:t>Compulsory purchase to be considered</a:t>
            </a:r>
            <a:endParaRPr lang="en-GB" altLang="en-US" sz="2400" b="1" dirty="0" smtClean="0"/>
          </a:p>
          <a:p>
            <a:pPr eaLnBrk="1">
              <a:spcBef>
                <a:spcPts val="638"/>
              </a:spcBef>
              <a:buSzPct val="45000"/>
              <a:buFont typeface="Symbol" panose="05050102010706020507" pitchFamily="18" charset="2"/>
              <a:buChar char=""/>
            </a:pPr>
            <a:r>
              <a:rPr lang="en-GB" altLang="en-US" sz="2400" b="1" dirty="0" smtClean="0"/>
              <a:t>Factoring to be expanded</a:t>
            </a:r>
          </a:p>
          <a:p>
            <a:pPr eaLnBrk="1">
              <a:spcBef>
                <a:spcPts val="638"/>
              </a:spcBef>
              <a:buSzPct val="45000"/>
              <a:buFont typeface="Symbol" panose="05050102010706020507" pitchFamily="18" charset="2"/>
              <a:buChar char=""/>
            </a:pPr>
            <a:r>
              <a:rPr lang="en-GB" altLang="en-US" sz="2400" b="1" dirty="0" smtClean="0"/>
              <a:t>Includes refurbishment of acquired property</a:t>
            </a:r>
          </a:p>
          <a:p>
            <a:pPr eaLnBrk="1">
              <a:spcBef>
                <a:spcPts val="638"/>
              </a:spcBef>
              <a:buSzPct val="45000"/>
              <a:buFont typeface="Symbol" panose="05050102010706020507" pitchFamily="18" charset="2"/>
              <a:buChar char=""/>
            </a:pPr>
            <a:r>
              <a:rPr lang="en-GB" altLang="en-US" sz="2400" b="1" dirty="0" smtClean="0"/>
              <a:t>No displacement of tenants</a:t>
            </a:r>
            <a:endParaRPr lang="en-GB" altLang="en-US" sz="2400" dirty="0" smtClean="0"/>
          </a:p>
          <a:p>
            <a:pPr eaLnBrk="1">
              <a:spcBef>
                <a:spcPts val="638"/>
              </a:spcBef>
              <a:buSzPct val="45000"/>
              <a:buFont typeface="Symbol" panose="05050102010706020507" pitchFamily="18" charset="2"/>
              <a:buChar char=""/>
            </a:pPr>
            <a:endParaRPr lang="en-GB" altLang="en-US" sz="2000" dirty="0"/>
          </a:p>
          <a:p>
            <a:pPr eaLnBrk="1">
              <a:spcBef>
                <a:spcPts val="638"/>
              </a:spcBef>
              <a:buSzPct val="45000"/>
              <a:buFont typeface="Symbol" panose="05050102010706020507" pitchFamily="18" charset="2"/>
              <a:buChar char=""/>
            </a:pPr>
            <a:endParaRPr lang="en-GB" altLang="en-US" sz="2400" dirty="0"/>
          </a:p>
        </p:txBody>
      </p:sp>
    </p:spTree>
    <p:extLst>
      <p:ext uri="{BB962C8B-B14F-4D97-AF65-F5344CB8AC3E}">
        <p14:creationId xmlns:p14="http://schemas.microsoft.com/office/powerpoint/2010/main" val="8000689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Our Roma need exceptional support</a:t>
            </a:r>
          </a:p>
          <a:p>
            <a:r>
              <a:rPr lang="en-GB" dirty="0" smtClean="0"/>
              <a:t>Effective integration/inclusion needs a multi-agency approach</a:t>
            </a:r>
          </a:p>
          <a:p>
            <a:r>
              <a:rPr lang="en-GB" dirty="0" smtClean="0"/>
              <a:t>All barriers must be tackled</a:t>
            </a:r>
          </a:p>
          <a:p>
            <a:r>
              <a:rPr lang="en-GB" dirty="0" smtClean="0"/>
              <a:t>There may well be substantial costs for the City</a:t>
            </a:r>
          </a:p>
          <a:p>
            <a:r>
              <a:rPr lang="en-GB" dirty="0" smtClean="0"/>
              <a:t>There is no quick solution</a:t>
            </a:r>
          </a:p>
          <a:p>
            <a:r>
              <a:rPr lang="en-GB" dirty="0" smtClean="0"/>
              <a:t>Long term strategy and buy in required</a:t>
            </a:r>
            <a:endParaRPr lang="en-GB" dirty="0"/>
          </a:p>
        </p:txBody>
      </p:sp>
    </p:spTree>
    <p:extLst>
      <p:ext uri="{BB962C8B-B14F-4D97-AF65-F5344CB8AC3E}">
        <p14:creationId xmlns:p14="http://schemas.microsoft.com/office/powerpoint/2010/main" val="1261343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5" descr="Map showing the member states of the European Union (clickable)"/>
          <p:cNvPicPr>
            <a:picLocks noGrp="1" noChangeAspect="1" noChangeArrowheads="1"/>
          </p:cNvPicPr>
          <p:nvPr>
            <p:ph type="body" idx="1"/>
          </p:nvPr>
        </p:nvPicPr>
        <p:blipFill>
          <a:blip r:embed="rId3" cstate="print"/>
          <a:srcRect/>
          <a:stretch>
            <a:fillRect/>
          </a:stretch>
        </p:blipFill>
        <p:spPr>
          <a:xfrm>
            <a:off x="900113" y="1341438"/>
            <a:ext cx="6840537" cy="4681537"/>
          </a:xfrm>
        </p:spPr>
      </p:pic>
      <p:sp>
        <p:nvSpPr>
          <p:cNvPr id="18434" name="Text Box 6"/>
          <p:cNvSpPr txBox="1">
            <a:spLocks noChangeArrowheads="1"/>
          </p:cNvSpPr>
          <p:nvPr/>
        </p:nvSpPr>
        <p:spPr bwMode="auto">
          <a:xfrm>
            <a:off x="1476375" y="1773238"/>
            <a:ext cx="2232025" cy="519112"/>
          </a:xfrm>
          <a:prstGeom prst="rect">
            <a:avLst/>
          </a:prstGeom>
          <a:noFill/>
          <a:ln w="9525">
            <a:noFill/>
            <a:miter lim="800000"/>
            <a:headEnd/>
            <a:tailEnd/>
          </a:ln>
        </p:spPr>
        <p:txBody>
          <a:bodyPr>
            <a:spAutoFit/>
          </a:bodyPr>
          <a:lstStyle/>
          <a:p>
            <a:endParaRPr lang="en-US"/>
          </a:p>
        </p:txBody>
      </p:sp>
      <p:sp>
        <p:nvSpPr>
          <p:cNvPr id="18435" name="Text Box 7"/>
          <p:cNvSpPr txBox="1">
            <a:spLocks noChangeArrowheads="1"/>
          </p:cNvSpPr>
          <p:nvPr/>
        </p:nvSpPr>
        <p:spPr bwMode="auto">
          <a:xfrm>
            <a:off x="971550" y="1628775"/>
            <a:ext cx="2665413" cy="581025"/>
          </a:xfrm>
          <a:prstGeom prst="rect">
            <a:avLst/>
          </a:prstGeom>
          <a:solidFill>
            <a:srgbClr val="FFFF00"/>
          </a:solidFill>
          <a:ln w="9525">
            <a:noFill/>
            <a:miter lim="800000"/>
            <a:headEnd/>
            <a:tailEnd/>
          </a:ln>
        </p:spPr>
        <p:txBody>
          <a:bodyPr>
            <a:spAutoFit/>
          </a:bodyPr>
          <a:lstStyle/>
          <a:p>
            <a:r>
              <a:rPr lang="en-GB" sz="1600"/>
              <a:t>New migrants mostly</a:t>
            </a:r>
          </a:p>
          <a:p>
            <a:r>
              <a:rPr lang="en-GB" sz="1600"/>
              <a:t>from Slovakia or Romania</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6632" y="780974"/>
            <a:ext cx="8229600" cy="1143000"/>
          </a:xfrm>
        </p:spPr>
        <p:txBody>
          <a:bodyPr/>
          <a:lstStyle/>
          <a:p>
            <a:r>
              <a:rPr lang="en-GB" sz="2800" dirty="0" smtClean="0"/>
              <a:t>ROMA IN UK</a:t>
            </a:r>
            <a:endParaRPr lang="en-GB" sz="2800" dirty="0"/>
          </a:p>
        </p:txBody>
      </p:sp>
      <p:sp>
        <p:nvSpPr>
          <p:cNvPr id="3" name="Content Placeholder 2"/>
          <p:cNvSpPr>
            <a:spLocks noGrp="1"/>
          </p:cNvSpPr>
          <p:nvPr>
            <p:ph sz="half" idx="1"/>
          </p:nvPr>
        </p:nvSpPr>
        <p:spPr>
          <a:xfrm>
            <a:off x="467544" y="1697074"/>
            <a:ext cx="4680520" cy="4713387"/>
          </a:xfrm>
        </p:spPr>
        <p:txBody>
          <a:bodyPr/>
          <a:lstStyle/>
          <a:p>
            <a:pPr marL="0" indent="0">
              <a:buNone/>
            </a:pPr>
            <a:r>
              <a:rPr lang="en-GB" dirty="0" smtClean="0"/>
              <a:t>Roma initially arrived in UK following EU expansion between 2004 and 2007</a:t>
            </a:r>
          </a:p>
          <a:p>
            <a:pPr marL="0" indent="0">
              <a:buNone/>
            </a:pPr>
            <a:endParaRPr lang="en-GB" dirty="0" smtClean="0"/>
          </a:p>
          <a:p>
            <a:pPr marL="0" indent="0">
              <a:buNone/>
            </a:pPr>
            <a:r>
              <a:rPr lang="en-GB" dirty="0" smtClean="0"/>
              <a:t>Around 225,000 living in UK</a:t>
            </a:r>
          </a:p>
          <a:p>
            <a:pPr marL="0" indent="0">
              <a:buNone/>
            </a:pPr>
            <a:endParaRPr lang="en-GB" dirty="0" smtClean="0"/>
          </a:p>
          <a:p>
            <a:pPr marL="0" indent="0">
              <a:buNone/>
            </a:pPr>
            <a:r>
              <a:rPr lang="en-GB" dirty="0" smtClean="0"/>
              <a:t>Predominantly urban and living in multi ethnic areas</a:t>
            </a:r>
          </a:p>
          <a:p>
            <a:endParaRPr lang="en-GB" dirty="0"/>
          </a:p>
        </p:txBody>
      </p:sp>
      <p:sp>
        <p:nvSpPr>
          <p:cNvPr id="4" name="Content Placeholder 3"/>
          <p:cNvSpPr>
            <a:spLocks noGrp="1"/>
          </p:cNvSpPr>
          <p:nvPr>
            <p:ph sz="half" idx="2"/>
          </p:nvPr>
        </p:nvSpPr>
        <p:spPr>
          <a:xfrm>
            <a:off x="5220072" y="1600200"/>
            <a:ext cx="3466728" cy="4525963"/>
          </a:xfrm>
        </p:spPr>
        <p:txBody>
          <a:bodyPr/>
          <a:lstStyle/>
          <a:p>
            <a:endParaRPr lang="en-GB"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1697074"/>
            <a:ext cx="2886372" cy="4084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10533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3374" y="794833"/>
            <a:ext cx="8229600" cy="1143000"/>
          </a:xfrm>
        </p:spPr>
        <p:txBody>
          <a:bodyPr/>
          <a:lstStyle/>
          <a:p>
            <a:r>
              <a:rPr lang="en-GB" sz="2800" dirty="0" smtClean="0"/>
              <a:t>ROMA IN SCOTLAND</a:t>
            </a:r>
            <a:endParaRPr lang="en-GB" sz="2800" dirty="0"/>
          </a:p>
        </p:txBody>
      </p:sp>
      <p:sp>
        <p:nvSpPr>
          <p:cNvPr id="7" name="Text Placeholder 6"/>
          <p:cNvSpPr>
            <a:spLocks noGrp="1"/>
          </p:cNvSpPr>
          <p:nvPr>
            <p:ph type="body" sz="half" idx="1"/>
          </p:nvPr>
        </p:nvSpPr>
        <p:spPr>
          <a:xfrm>
            <a:off x="457200" y="1600200"/>
            <a:ext cx="4762872" cy="4525963"/>
          </a:xfrm>
        </p:spPr>
        <p:txBody>
          <a:bodyPr/>
          <a:lstStyle/>
          <a:p>
            <a:pPr marL="0" indent="0">
              <a:buNone/>
            </a:pPr>
            <a:r>
              <a:rPr lang="en-GB" dirty="0"/>
              <a:t>6</a:t>
            </a:r>
            <a:r>
              <a:rPr lang="en-GB" dirty="0" smtClean="0"/>
              <a:t>,000 estimated Roma in Scotland – 4,000 in Glasgow.</a:t>
            </a:r>
          </a:p>
          <a:p>
            <a:pPr marL="0" indent="0">
              <a:buNone/>
            </a:pPr>
            <a:r>
              <a:rPr lang="en-GB" dirty="0" smtClean="0"/>
              <a:t>Predominantly Slovakian and Romanian</a:t>
            </a:r>
          </a:p>
          <a:p>
            <a:pPr marL="0" indent="0">
              <a:buNone/>
            </a:pPr>
            <a:endParaRPr lang="en-GB" dirty="0" smtClean="0"/>
          </a:p>
          <a:p>
            <a:pPr marL="0" indent="0">
              <a:buNone/>
            </a:pPr>
            <a:r>
              <a:rPr lang="en-GB" sz="2000" dirty="0" smtClean="0"/>
              <a:t>Also some Czech, Bulgarian, Polish, Latvian</a:t>
            </a:r>
            <a:endParaRPr lang="en-GB" sz="2000" dirty="0"/>
          </a:p>
          <a:p>
            <a:pPr marL="0" indent="0">
              <a:buNone/>
            </a:pPr>
            <a:endParaRPr lang="en-GB" dirty="0"/>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292080" y="3645024"/>
            <a:ext cx="2111433" cy="1583575"/>
          </a:xfrm>
        </p:spPr>
      </p:pic>
      <p:pic>
        <p:nvPicPr>
          <p:cNvPr id="5" name="Content Placeholder 4"/>
          <p:cNvPicPr>
            <a:picLocks noGrp="1" noChangeAspect="1"/>
          </p:cNvPicPr>
          <p:nvPr>
            <p:ph sz="half" idx="4294967295"/>
          </p:nvPr>
        </p:nvPicPr>
        <p:blipFill>
          <a:blip r:embed="rId4" cstate="print">
            <a:extLst>
              <a:ext uri="{28A0092B-C50C-407E-A947-70E740481C1C}">
                <a14:useLocalDpi xmlns:a14="http://schemas.microsoft.com/office/drawing/2010/main" val="0"/>
              </a:ext>
            </a:extLst>
          </a:blip>
          <a:stretch>
            <a:fillRect/>
          </a:stretch>
        </p:blipFill>
        <p:spPr>
          <a:xfrm>
            <a:off x="6156176" y="1628800"/>
            <a:ext cx="2244725" cy="1682750"/>
          </a:xfrm>
        </p:spPr>
      </p:pic>
      <p:pic>
        <p:nvPicPr>
          <p:cNvPr id="512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68344" y="3645024"/>
            <a:ext cx="1152128" cy="767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88024" y="2420888"/>
            <a:ext cx="1090092" cy="726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61465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016" y="858336"/>
            <a:ext cx="8229600" cy="1143000"/>
          </a:xfrm>
        </p:spPr>
        <p:txBody>
          <a:bodyPr/>
          <a:lstStyle/>
          <a:p>
            <a:r>
              <a:rPr lang="en-GB" sz="2800" dirty="0" smtClean="0"/>
              <a:t>ROMA IN GLASGOW</a:t>
            </a:r>
            <a:endParaRPr lang="en-GB" sz="2800" dirty="0"/>
          </a:p>
        </p:txBody>
      </p:sp>
      <p:pic>
        <p:nvPicPr>
          <p:cNvPr id="5" name="Content Placeholder 4"/>
          <p:cNvPicPr>
            <a:picLocks noGrp="1" noChangeAspect="1"/>
          </p:cNvPicPr>
          <p:nvPr>
            <p:ph idx="1"/>
          </p:nvPr>
        </p:nvPicPr>
        <p:blipFill>
          <a:blip r:embed="rId3" cstate="print">
            <a:extLst>
              <a:ext uri="{BEBA8EAE-BF5A-486C-A8C5-ECC9F3942E4B}">
                <a14:imgProps xmlns:a14="http://schemas.microsoft.com/office/drawing/2010/main">
                  <a14:imgLayer r:embed="rId4">
                    <a14:imgEffect>
                      <a14:backgroundRemoval t="3619" b="97143" l="5587" r="97486"/>
                    </a14:imgEffect>
                  </a14:imgLayer>
                </a14:imgProps>
              </a:ext>
              <a:ext uri="{28A0092B-C50C-407E-A947-70E740481C1C}">
                <a14:useLocalDpi xmlns:a14="http://schemas.microsoft.com/office/drawing/2010/main" val="0"/>
              </a:ext>
            </a:extLst>
          </a:blip>
          <a:stretch>
            <a:fillRect/>
          </a:stretch>
        </p:blipFill>
        <p:spPr>
          <a:xfrm>
            <a:off x="-540568" y="1429836"/>
            <a:ext cx="5877935" cy="4309939"/>
          </a:xfrm>
        </p:spPr>
      </p:pic>
      <p:sp>
        <p:nvSpPr>
          <p:cNvPr id="6" name="TextBox 5"/>
          <p:cNvSpPr txBox="1"/>
          <p:nvPr/>
        </p:nvSpPr>
        <p:spPr>
          <a:xfrm>
            <a:off x="4967536" y="1412776"/>
            <a:ext cx="4176464" cy="3539430"/>
          </a:xfrm>
          <a:prstGeom prst="rect">
            <a:avLst/>
          </a:prstGeom>
          <a:noFill/>
        </p:spPr>
        <p:txBody>
          <a:bodyPr wrap="square" rtlCol="0">
            <a:spAutoFit/>
          </a:bodyPr>
          <a:lstStyle/>
          <a:p>
            <a:r>
              <a:rPr lang="en-GB" dirty="0" smtClean="0"/>
              <a:t>Concentrated in Govanhill – South East of City.</a:t>
            </a:r>
          </a:p>
          <a:p>
            <a:r>
              <a:rPr lang="en-GB" dirty="0" smtClean="0"/>
              <a:t>Long history of migration here – most ethnically diverse community in Scotland (45%).</a:t>
            </a:r>
          </a:p>
          <a:p>
            <a:r>
              <a:rPr lang="en-GB" dirty="0" smtClean="0"/>
              <a:t>57 languages spoken</a:t>
            </a:r>
            <a:endParaRPr lang="en-GB" dirty="0"/>
          </a:p>
        </p:txBody>
      </p:sp>
      <p:cxnSp>
        <p:nvCxnSpPr>
          <p:cNvPr id="12" name="Straight Arrow Connector 11"/>
          <p:cNvCxnSpPr/>
          <p:nvPr/>
        </p:nvCxnSpPr>
        <p:spPr>
          <a:xfrm flipH="1">
            <a:off x="2195736" y="1916832"/>
            <a:ext cx="2771800" cy="22322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09135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11891" b="11891"/>
          <a:stretch>
            <a:fillRect/>
          </a:stretch>
        </p:blipFill>
        <p:spPr>
          <a:xfrm>
            <a:off x="1979712" y="1052736"/>
            <a:ext cx="5486400" cy="2816225"/>
          </a:xfrm>
        </p:spPr>
      </p:pic>
      <p:sp>
        <p:nvSpPr>
          <p:cNvPr id="5" name="Text Placeholder 4"/>
          <p:cNvSpPr>
            <a:spLocks noGrp="1"/>
          </p:cNvSpPr>
          <p:nvPr>
            <p:ph type="body" sz="half" idx="2"/>
          </p:nvPr>
        </p:nvSpPr>
        <p:spPr>
          <a:xfrm>
            <a:off x="1763688" y="3573016"/>
            <a:ext cx="5486400" cy="804862"/>
          </a:xfrm>
        </p:spPr>
        <p:txBody>
          <a:bodyPr/>
          <a:lstStyle/>
          <a:p>
            <a:pPr algn="ctr"/>
            <a:r>
              <a:rPr lang="en-GB" sz="2400" dirty="0" smtClean="0"/>
              <a:t>                                                                                    Glasgow </a:t>
            </a:r>
            <a:r>
              <a:rPr lang="en-GB" sz="2400" dirty="0"/>
              <a:t>has long history of social and economic inclusion activities </a:t>
            </a:r>
            <a:r>
              <a:rPr lang="en-GB" sz="2400" dirty="0" smtClean="0"/>
              <a:t>but</a:t>
            </a:r>
            <a:r>
              <a:rPr lang="en-GB" sz="2400" dirty="0"/>
              <a:t>….Poverty remains with multiple </a:t>
            </a:r>
            <a:r>
              <a:rPr lang="en-GB" sz="2400" dirty="0" smtClean="0"/>
              <a:t>barriers…</a:t>
            </a:r>
            <a:r>
              <a:rPr lang="en-GB" sz="2400" dirty="0" smtClean="0"/>
              <a:t>SIMD 2016 data</a:t>
            </a:r>
            <a:endParaRPr lang="en-GB" sz="2400" dirty="0" smtClean="0"/>
          </a:p>
          <a:p>
            <a:endParaRPr lang="en-GB" dirty="0"/>
          </a:p>
          <a:p>
            <a:endParaRPr lang="en-GB" dirty="0" smtClean="0"/>
          </a:p>
          <a:p>
            <a:endParaRPr lang="en-GB" dirty="0"/>
          </a:p>
        </p:txBody>
      </p:sp>
    </p:spTree>
    <p:extLst>
      <p:ext uri="{BB962C8B-B14F-4D97-AF65-F5344CB8AC3E}">
        <p14:creationId xmlns:p14="http://schemas.microsoft.com/office/powerpoint/2010/main" val="24174248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468313" y="836613"/>
            <a:ext cx="8229600" cy="1143000"/>
          </a:xfrm>
        </p:spPr>
        <p:txBody>
          <a:bodyPr/>
          <a:lstStyle/>
          <a:p>
            <a:pPr eaLnBrk="1" hangingPunct="1"/>
            <a:r>
              <a:rPr lang="en-GB" sz="2800" smtClean="0"/>
              <a:t>BARRIERS FACED BY ROMA</a:t>
            </a:r>
          </a:p>
        </p:txBody>
      </p:sp>
      <p:sp>
        <p:nvSpPr>
          <p:cNvPr id="28674" name="Rectangle 3"/>
          <p:cNvSpPr>
            <a:spLocks noGrp="1" noChangeArrowheads="1"/>
          </p:cNvSpPr>
          <p:nvPr>
            <p:ph type="body" idx="1"/>
          </p:nvPr>
        </p:nvSpPr>
        <p:spPr>
          <a:xfrm>
            <a:off x="468313" y="1700213"/>
            <a:ext cx="8229600" cy="4525962"/>
          </a:xfrm>
        </p:spPr>
        <p:txBody>
          <a:bodyPr/>
          <a:lstStyle/>
          <a:p>
            <a:pPr eaLnBrk="1" hangingPunct="1"/>
            <a:r>
              <a:rPr lang="en-GB" dirty="0" smtClean="0"/>
              <a:t>Health &amp; Social </a:t>
            </a:r>
            <a:r>
              <a:rPr lang="en-GB" dirty="0" smtClean="0"/>
              <a:t>Care</a:t>
            </a:r>
            <a:endParaRPr lang="en-GB" dirty="0" smtClean="0"/>
          </a:p>
          <a:p>
            <a:pPr lvl="1" eaLnBrk="1" hangingPunct="1"/>
            <a:r>
              <a:rPr lang="en-GB" dirty="0" smtClean="0"/>
              <a:t>Infestation and malnutrition</a:t>
            </a:r>
            <a:r>
              <a:rPr lang="en-GB" dirty="0" smtClean="0"/>
              <a:t>;</a:t>
            </a:r>
          </a:p>
          <a:p>
            <a:pPr lvl="1" eaLnBrk="1" hangingPunct="1"/>
            <a:r>
              <a:rPr lang="en-GB" dirty="0" smtClean="0"/>
              <a:t>Poor Health indicators</a:t>
            </a:r>
            <a:r>
              <a:rPr lang="en-GB" dirty="0" smtClean="0"/>
              <a:t> </a:t>
            </a:r>
            <a:endParaRPr lang="en-GB" dirty="0" smtClean="0"/>
          </a:p>
          <a:p>
            <a:pPr lvl="1" eaLnBrk="1" hangingPunct="1"/>
            <a:r>
              <a:rPr lang="en-GB" dirty="0" smtClean="0"/>
              <a:t>Registering with GP can be daunting;</a:t>
            </a:r>
          </a:p>
          <a:p>
            <a:pPr lvl="1" eaLnBrk="1" hangingPunct="1"/>
            <a:r>
              <a:rPr lang="en-GB" dirty="0" smtClean="0"/>
              <a:t>17% of children are open cases to Roma Children &amp; families Team</a:t>
            </a:r>
          </a:p>
          <a:p>
            <a:pPr lvl="1" eaLnBrk="1" hangingPunct="1"/>
            <a:r>
              <a:rPr lang="en-GB" dirty="0" smtClean="0"/>
              <a:t>80% of referrals due to poverty</a:t>
            </a:r>
          </a:p>
          <a:p>
            <a:pPr lvl="1" eaLnBrk="1" hangingPunct="1">
              <a:buFontTx/>
              <a:buNone/>
            </a:pPr>
            <a:endParaRPr lang="en-GB" dirty="0" smtClean="0"/>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sp>
        <p:nvSpPr>
          <p:cNvPr id="3" name="Content Placeholder 2"/>
          <p:cNvSpPr>
            <a:spLocks noGrp="1"/>
          </p:cNvSpPr>
          <p:nvPr>
            <p:ph idx="1"/>
          </p:nvPr>
        </p:nvSpPr>
        <p:spPr>
          <a:xfrm>
            <a:off x="457200" y="1268760"/>
            <a:ext cx="8312150" cy="4857403"/>
          </a:xfrm>
        </p:spPr>
        <p:txBody>
          <a:bodyPr/>
          <a:lstStyle/>
          <a:p>
            <a:r>
              <a:rPr lang="en-GB" dirty="0" smtClean="0"/>
              <a:t>Dedicated environmental health team</a:t>
            </a:r>
          </a:p>
          <a:p>
            <a:r>
              <a:rPr lang="en-GB" dirty="0" smtClean="0"/>
              <a:t>G.P’s now have translation facilities</a:t>
            </a:r>
          </a:p>
          <a:p>
            <a:r>
              <a:rPr lang="en-GB" dirty="0" smtClean="0"/>
              <a:t> </a:t>
            </a:r>
            <a:r>
              <a:rPr lang="en-GB" dirty="0"/>
              <a:t>First point of </a:t>
            </a:r>
            <a:r>
              <a:rPr lang="en-GB" dirty="0" smtClean="0"/>
              <a:t>contact</a:t>
            </a:r>
          </a:p>
          <a:p>
            <a:r>
              <a:rPr lang="en-GB" dirty="0"/>
              <a:t>Projecting 850 new registrations </a:t>
            </a:r>
            <a:r>
              <a:rPr lang="en-GB" dirty="0" smtClean="0"/>
              <a:t>2016</a:t>
            </a:r>
          </a:p>
          <a:p>
            <a:r>
              <a:rPr lang="en-GB" dirty="0" smtClean="0"/>
              <a:t>Dedicated Roma children and families team</a:t>
            </a:r>
          </a:p>
          <a:p>
            <a:r>
              <a:rPr lang="en-GB" dirty="0" smtClean="0"/>
              <a:t>Dedicated Welfare Rights officer - secured £1.2m in benefits for Roma migrants to date</a:t>
            </a:r>
            <a:endParaRPr lang="en-GB" dirty="0"/>
          </a:p>
          <a:p>
            <a:endParaRPr lang="en-GB" dirty="0"/>
          </a:p>
          <a:p>
            <a:endParaRPr lang="en-GB" dirty="0" smtClean="0"/>
          </a:p>
        </p:txBody>
      </p:sp>
    </p:spTree>
    <p:extLst>
      <p:ext uri="{BB962C8B-B14F-4D97-AF65-F5344CB8AC3E}">
        <p14:creationId xmlns:p14="http://schemas.microsoft.com/office/powerpoint/2010/main" val="724221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3"/>
          <p:cNvSpPr>
            <a:spLocks noGrp="1" noChangeArrowheads="1"/>
          </p:cNvSpPr>
          <p:nvPr>
            <p:ph type="body" idx="1"/>
          </p:nvPr>
        </p:nvSpPr>
        <p:spPr>
          <a:xfrm>
            <a:off x="1043608" y="404664"/>
            <a:ext cx="8229600" cy="5256584"/>
          </a:xfrm>
        </p:spPr>
        <p:txBody>
          <a:bodyPr/>
          <a:lstStyle/>
          <a:p>
            <a:endParaRPr lang="en-GB" sz="1200" dirty="0" smtClean="0"/>
          </a:p>
          <a:p>
            <a:pPr algn="ctr">
              <a:buNone/>
            </a:pPr>
            <a:endParaRPr lang="en-GB" b="1" dirty="0">
              <a:cs typeface="Arial" charset="0"/>
            </a:endParaRPr>
          </a:p>
          <a:p>
            <a:pPr algn="ctr">
              <a:buNone/>
            </a:pPr>
            <a:r>
              <a:rPr lang="en-GB" sz="2000" b="1" dirty="0" smtClean="0">
                <a:cs typeface="Arial" charset="0"/>
              </a:rPr>
              <a:t>Case Study:</a:t>
            </a:r>
            <a:r>
              <a:rPr lang="en-GB" sz="2000" dirty="0" smtClean="0"/>
              <a:t> </a:t>
            </a:r>
          </a:p>
          <a:p>
            <a:pPr>
              <a:buNone/>
            </a:pPr>
            <a:endParaRPr lang="en-GB" sz="2000" dirty="0" smtClean="0"/>
          </a:p>
          <a:p>
            <a:r>
              <a:rPr lang="en-GB" sz="2000" dirty="0" smtClean="0"/>
              <a:t>Many Slovakian </a:t>
            </a:r>
            <a:r>
              <a:rPr lang="en-GB" sz="2000" dirty="0" smtClean="0"/>
              <a:t>and Romanian Roma children in primary and secondary schools were not in receipt of free school meals or clothing grants. </a:t>
            </a:r>
            <a:endParaRPr lang="en-GB" sz="2000" dirty="0" smtClean="0"/>
          </a:p>
          <a:p>
            <a:r>
              <a:rPr lang="en-GB" sz="2000" dirty="0" smtClean="0"/>
              <a:t>Social </a:t>
            </a:r>
            <a:r>
              <a:rPr lang="en-GB" sz="2000" dirty="0"/>
              <a:t>work referrals from local schools – children often hungry, taking food from bags and children arriving at school cold and wet – inadequate clothing for Scottish winter</a:t>
            </a:r>
          </a:p>
          <a:p>
            <a:r>
              <a:rPr lang="en-GB" sz="2000" dirty="0"/>
              <a:t>Approximately 500 children over 4 primary </a:t>
            </a:r>
            <a:r>
              <a:rPr lang="en-GB" sz="2000" dirty="0" smtClean="0"/>
              <a:t>schools- only 25</a:t>
            </a:r>
            <a:r>
              <a:rPr lang="en-GB" sz="2000" dirty="0"/>
              <a:t>% in receipt of free school </a:t>
            </a:r>
            <a:r>
              <a:rPr lang="en-GB" sz="2000" dirty="0" smtClean="0"/>
              <a:t>meals/clothing</a:t>
            </a:r>
          </a:p>
          <a:p>
            <a:r>
              <a:rPr lang="en-GB" sz="2000" dirty="0"/>
              <a:t>Joint intervention: Education/Social Work/3</a:t>
            </a:r>
            <a:r>
              <a:rPr lang="en-GB" sz="2000" baseline="30000" dirty="0"/>
              <a:t>rd</a:t>
            </a:r>
            <a:r>
              <a:rPr lang="en-GB" sz="2000" dirty="0"/>
              <a:t> Sector- now </a:t>
            </a:r>
            <a:r>
              <a:rPr lang="en-GB" sz="2000" dirty="0" smtClean="0"/>
              <a:t>37% in receipt</a:t>
            </a:r>
          </a:p>
          <a:p>
            <a:r>
              <a:rPr lang="en-GB" sz="2000" dirty="0" smtClean="0"/>
              <a:t>25 directly parent engaged-Peoples Health Trust-9yrs funding</a:t>
            </a:r>
          </a:p>
          <a:p>
            <a:endParaRPr lang="en-GB" sz="2000" dirty="0"/>
          </a:p>
          <a:p>
            <a:endParaRPr lang="en-GB" sz="2000" dirty="0" smtClean="0"/>
          </a:p>
          <a:p>
            <a:endParaRPr lang="en-GB" sz="2000" dirty="0" smtClean="0"/>
          </a:p>
          <a:p>
            <a:pPr marL="0" indent="0">
              <a:buNone/>
            </a:pPr>
            <a:endParaRPr lang="en-GB" sz="2000" dirty="0" smtClean="0"/>
          </a:p>
          <a:p>
            <a:pPr marL="0" indent="0">
              <a:buNone/>
            </a:pPr>
            <a:endParaRPr lang="en-GB" sz="2000" dirty="0" smtClean="0"/>
          </a:p>
          <a:p>
            <a:endParaRPr lang="en-GB" sz="2000" dirty="0" smtClean="0"/>
          </a:p>
          <a:p>
            <a:endParaRPr lang="en-GB" sz="1200" dirty="0" smtClean="0"/>
          </a:p>
          <a:p>
            <a:pPr>
              <a:lnSpc>
                <a:spcPct val="90000"/>
              </a:lnSpc>
            </a:pPr>
            <a:endParaRPr lang="en-GB" sz="1200" dirty="0" smtClean="0"/>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Fundingandresources">
  <a:themeElements>
    <a:clrScheme name="Fundingandresourc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undingandresourc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undingandresourc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undingandresourc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undingandresourc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undingandresourc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undingandresourc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undingandresourc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undingandresourc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undingandresourc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undingandresourc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undingandresourc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undingandresourc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undingandresourc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Refined</Template>
  <TotalTime>2372</TotalTime>
  <Words>1073</Words>
  <Application>Microsoft Office PowerPoint</Application>
  <PresentationFormat>On-screen Show (4:3)</PresentationFormat>
  <Paragraphs>124</Paragraphs>
  <Slides>18</Slides>
  <Notes>9</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2" baseType="lpstr">
      <vt:lpstr>Arial</vt:lpstr>
      <vt:lpstr>Symbol</vt:lpstr>
      <vt:lpstr>Fundingandresources</vt:lpstr>
      <vt:lpstr>Bitmap Image</vt:lpstr>
      <vt:lpstr>Roma in Glasgow</vt:lpstr>
      <vt:lpstr>PowerPoint Presentation</vt:lpstr>
      <vt:lpstr>ROMA IN UK</vt:lpstr>
      <vt:lpstr>ROMA IN SCOTLAND</vt:lpstr>
      <vt:lpstr>ROMA IN GLASGOW</vt:lpstr>
      <vt:lpstr>PowerPoint Presentation</vt:lpstr>
      <vt:lpstr>BARRIERS FACED BY ROMA</vt:lpstr>
      <vt:lpstr>                                                                                                                                                                             </vt:lpstr>
      <vt:lpstr>PowerPoint Presentation</vt:lpstr>
      <vt:lpstr>BARRIERS FACED BY ROMA</vt:lpstr>
      <vt:lpstr>PowerPoint Presentation</vt:lpstr>
      <vt:lpstr>EMPLOYMENT BARRIERS</vt:lpstr>
      <vt:lpstr>PowerPoint Presentation</vt:lpstr>
      <vt:lpstr>BARRIERS FACED BY ROMA</vt:lpstr>
      <vt:lpstr>PowerPoint Presentation</vt:lpstr>
      <vt:lpstr>   Acquisition programme proposals</vt:lpstr>
      <vt:lpstr>PowerPoint Presentation</vt:lpstr>
      <vt:lpstr>PowerPoint Presentation</vt:lpstr>
    </vt:vector>
  </TitlesOfParts>
  <Company>Glasgow City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Maria Wright</dc:creator>
  <cp:lastModifiedBy>Smith, Gordon (City Property LLP)</cp:lastModifiedBy>
  <cp:revision>66</cp:revision>
  <cp:lastPrinted>2016-12-14T16:19:08Z</cp:lastPrinted>
  <dcterms:created xsi:type="dcterms:W3CDTF">2008-09-02T10:27:43Z</dcterms:created>
  <dcterms:modified xsi:type="dcterms:W3CDTF">2016-12-14T16:23:39Z</dcterms:modified>
</cp:coreProperties>
</file>