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96" r:id="rId2"/>
    <p:sldId id="398" r:id="rId3"/>
    <p:sldId id="389" r:id="rId4"/>
    <p:sldId id="422" r:id="rId5"/>
    <p:sldId id="392" r:id="rId6"/>
    <p:sldId id="394" r:id="rId7"/>
    <p:sldId id="386" r:id="rId8"/>
    <p:sldId id="372" r:id="rId9"/>
    <p:sldId id="366" r:id="rId10"/>
    <p:sldId id="367" r:id="rId11"/>
    <p:sldId id="368" r:id="rId12"/>
    <p:sldId id="369" r:id="rId13"/>
    <p:sldId id="370" r:id="rId14"/>
    <p:sldId id="371" r:id="rId15"/>
    <p:sldId id="419" r:id="rId16"/>
    <p:sldId id="403" r:id="rId17"/>
    <p:sldId id="404" r:id="rId18"/>
    <p:sldId id="405" r:id="rId19"/>
    <p:sldId id="408" r:id="rId20"/>
    <p:sldId id="412" r:id="rId21"/>
    <p:sldId id="411" r:id="rId22"/>
    <p:sldId id="410" r:id="rId23"/>
    <p:sldId id="415" r:id="rId24"/>
    <p:sldId id="414" r:id="rId25"/>
    <p:sldId id="413" r:id="rId26"/>
    <p:sldId id="416" r:id="rId27"/>
    <p:sldId id="406" r:id="rId28"/>
    <p:sldId id="407" r:id="rId29"/>
    <p:sldId id="374" r:id="rId30"/>
    <p:sldId id="375" r:id="rId31"/>
    <p:sldId id="420" r:id="rId32"/>
    <p:sldId id="376" r:id="rId33"/>
    <p:sldId id="377" r:id="rId34"/>
    <p:sldId id="421" r:id="rId35"/>
    <p:sldId id="402" r:id="rId36"/>
    <p:sldId id="417" r:id="rId37"/>
  </p:sldIdLst>
  <p:sldSz cx="9144000" cy="6858000" type="screen4x3"/>
  <p:notesSz cx="6819900" cy="9918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51D"/>
    <a:srgbClr val="00AFE6"/>
    <a:srgbClr val="EBF3A3"/>
    <a:srgbClr val="3D7F4B"/>
    <a:srgbClr val="BBDFC3"/>
    <a:srgbClr val="C3EB81"/>
    <a:srgbClr val="D6FFEE"/>
    <a:srgbClr val="5EBB75"/>
    <a:srgbClr val="9BF5A8"/>
    <a:srgbClr val="DEE5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41" autoAdjust="0"/>
    <p:restoredTop sz="50129" autoAdjust="0"/>
  </p:normalViewPr>
  <p:slideViewPr>
    <p:cSldViewPr>
      <p:cViewPr>
        <p:scale>
          <a:sx n="100" d="100"/>
          <a:sy n="100" d="100"/>
        </p:scale>
        <p:origin x="152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63032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5F279-5EA9-4F3A-85BD-0D10C38C49CB}" type="datetimeFigureOut">
              <a:rPr lang="en-US" smtClean="0"/>
              <a:pPr/>
              <a:t>12/15/16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63032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DE2BB-875C-449A-A5F1-42CE737309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29417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DF186-CFD8-4B5C-A9BA-8F8D18723B90}" type="datetimeFigureOut">
              <a:rPr lang="en-US" smtClean="0"/>
              <a:pPr/>
              <a:t>12/15/16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4538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3032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8DA43-F675-4FE5-A8DE-9161E811E8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926478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98DA43-F675-4FE5-A8DE-9161E811E81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111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97DB-C369-4F8E-8C72-8B36BA793F70}" type="datetime1">
              <a:rPr lang="en-US" smtClean="0"/>
              <a:pPr/>
              <a:t>12/15/16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1249-B9A3-4CEC-9306-7D8883653B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405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29EAC-95E3-4DAB-9C1E-4C080BA28203}" type="datetime1">
              <a:rPr lang="en-US" smtClean="0"/>
              <a:pPr/>
              <a:t>12/15/16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1249-B9A3-4CEC-9306-7D8883653B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925D3-4984-4C6F-93D0-222F0836620F}" type="datetime1">
              <a:rPr lang="en-US" smtClean="0"/>
              <a:pPr/>
              <a:t>12/15/16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1249-B9A3-4CEC-9306-7D8883653B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74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FFA64-DB61-475F-9D03-FC80FC6A353B}" type="datetime1">
              <a:rPr lang="en-US" smtClean="0"/>
              <a:pPr/>
              <a:t>12/15/16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1249-B9A3-4CEC-9306-7D8883653B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515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9F42F-198A-4B63-BCC2-EB91CC9AE359}" type="datetime1">
              <a:rPr lang="en-US" smtClean="0"/>
              <a:pPr/>
              <a:t>12/15/16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1249-B9A3-4CEC-9306-7D8883653B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643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B12F-D756-452D-AFE9-04A65E397CE6}" type="datetime1">
              <a:rPr lang="en-US" smtClean="0"/>
              <a:pPr/>
              <a:t>12/15/16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1249-B9A3-4CEC-9306-7D8883653B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609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00FF0-5E4F-4015-8F7E-6A375D7E4071}" type="datetime1">
              <a:rPr lang="en-US" smtClean="0"/>
              <a:pPr/>
              <a:t>12/15/16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1249-B9A3-4CEC-9306-7D8883653B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517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57D38-0282-49F2-9414-32110CAA400D}" type="datetime1">
              <a:rPr lang="en-US" smtClean="0"/>
              <a:pPr/>
              <a:t>12/15/16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1249-B9A3-4CEC-9306-7D8883653B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631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D891-4AEE-48F4-B635-35FFC602F0A9}" type="datetime1">
              <a:rPr lang="en-US" smtClean="0"/>
              <a:pPr/>
              <a:t>12/15/16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1249-B9A3-4CEC-9306-7D8883653B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451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292AE-C8D9-45AE-9142-4309FEF21673}" type="datetime1">
              <a:rPr lang="en-US" smtClean="0"/>
              <a:pPr/>
              <a:t>12/15/16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1249-B9A3-4CEC-9306-7D8883653B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71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0EFA-EB45-41E8-AF8A-44D039892E43}" type="datetime1">
              <a:rPr lang="en-US" smtClean="0"/>
              <a:pPr/>
              <a:t>12/15/16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1249-B9A3-4CEC-9306-7D8883653B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438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D0446-CAC3-4F7E-92CA-C9974AD7C9A7}" type="datetime1">
              <a:rPr lang="en-US" smtClean="0"/>
              <a:pPr/>
              <a:t>12/15/16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71249-B9A3-4CEC-9306-7D8883653B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P:\_coe-settings\desktop\Communication\Logos\Untitle.jpg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5812473"/>
            <a:ext cx="1628775" cy="627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756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oe-romact.org/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412776"/>
            <a:ext cx="8280920" cy="2448272"/>
          </a:xfrm>
        </p:spPr>
        <p:txBody>
          <a:bodyPr>
            <a:normAutofit fontScale="90000"/>
          </a:bodyPr>
          <a:lstStyle/>
          <a:p>
            <a:r>
              <a:rPr lang="en-GB" sz="3600" b="1" spc="300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ROMACT PROGRAMME</a:t>
            </a:r>
            <a:br>
              <a:rPr lang="en-GB" sz="3600" b="1" spc="300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/>
              <a:t>Better understanding the socio-cultural specificities of Roma originating from the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South </a:t>
            </a:r>
            <a:r>
              <a:rPr lang="en-US" sz="3600" b="1" dirty="0"/>
              <a:t>East of Europe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GB" sz="2400" spc="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</a:t>
            </a:r>
            <a:r>
              <a:rPr lang="en-GB" sz="2400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://coe-romact.org</a:t>
            </a:r>
            <a:r>
              <a:rPr lang="en-GB" sz="2400" spc="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/</a:t>
            </a:r>
            <a:r>
              <a:rPr lang="tr-TR" sz="2400" spc="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GB" sz="2400" spc="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P:\_coe-settings\desktop\Communication\Logos\Funded EU+COE - Implemented COE quadri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733256"/>
            <a:ext cx="4397968" cy="7684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331640" y="4365104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Lisa Rose</a:t>
            </a:r>
          </a:p>
          <a:p>
            <a:pPr algn="ctr"/>
            <a:r>
              <a:rPr lang="en-GB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ROMACT Trainer </a:t>
            </a:r>
          </a:p>
        </p:txBody>
      </p:sp>
    </p:spTree>
    <p:extLst>
      <p:ext uri="{BB962C8B-B14F-4D97-AF65-F5344CB8AC3E}">
        <p14:creationId xmlns:p14="http://schemas.microsoft.com/office/powerpoint/2010/main" val="354708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437629"/>
            <a:ext cx="8229600" cy="1143000"/>
          </a:xfrm>
        </p:spPr>
        <p:txBody>
          <a:bodyPr/>
          <a:lstStyle/>
          <a:p>
            <a:r>
              <a:rPr lang="en-US" dirty="0" smtClean="0"/>
              <a:t>Roma in Employment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636912"/>
            <a:ext cx="8229600" cy="4525963"/>
          </a:xfrm>
        </p:spPr>
        <p:txBody>
          <a:bodyPr/>
          <a:lstStyle/>
          <a:p>
            <a:r>
              <a:rPr lang="en-US" dirty="0" smtClean="0"/>
              <a:t>On Average, fewer than 1 out of 3 Roma are reported to be in paid employment (less than one third).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" r="13928"/>
          <a:stretch/>
        </p:blipFill>
        <p:spPr>
          <a:xfrm>
            <a:off x="0" y="33423"/>
            <a:ext cx="2771800" cy="197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2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541668"/>
            <a:ext cx="8229600" cy="1143000"/>
          </a:xfrm>
        </p:spPr>
        <p:txBody>
          <a:bodyPr/>
          <a:lstStyle/>
          <a:p>
            <a:r>
              <a:rPr lang="en-US" dirty="0" smtClean="0"/>
              <a:t>Roma in Health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4525963"/>
          </a:xfrm>
        </p:spPr>
        <p:txBody>
          <a:bodyPr/>
          <a:lstStyle/>
          <a:p>
            <a:r>
              <a:rPr lang="en-US" dirty="0" smtClean="0"/>
              <a:t>On average, 1 out of 3 Roma aged between 35-54 report health problems limiting their daily activities</a:t>
            </a:r>
          </a:p>
          <a:p>
            <a:r>
              <a:rPr lang="en-US" dirty="0" smtClean="0"/>
              <a:t>Roughly 20% of Roma are not covered by medical insurance or do not know if hey are covered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7" y="12700"/>
            <a:ext cx="2975667" cy="220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8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Roma in Housing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261423"/>
            <a:ext cx="8229600" cy="4525963"/>
          </a:xfrm>
        </p:spPr>
        <p:txBody>
          <a:bodyPr/>
          <a:lstStyle/>
          <a:p>
            <a:r>
              <a:rPr lang="en-US" dirty="0" smtClean="0"/>
              <a:t>On average, in Roma households, more than 2 people live in one room.</a:t>
            </a:r>
          </a:p>
          <a:p>
            <a:r>
              <a:rPr lang="en-US" dirty="0" smtClean="0"/>
              <a:t>About 45% of the Roma live in households that lack at least one of the following basic housing amenities, namely indoor kitchen, indoor toilet, indoor shower or bath and electricity.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78662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8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228" y="274638"/>
            <a:ext cx="670577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Poverty in Roma Communities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24245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On Average about 90% of Roma live in households with an </a:t>
            </a:r>
            <a:r>
              <a:rPr lang="en-US" dirty="0" err="1" smtClean="0"/>
              <a:t>equavalized</a:t>
            </a:r>
            <a:r>
              <a:rPr lang="en-US" dirty="0" smtClean="0"/>
              <a:t> </a:t>
            </a:r>
            <a:r>
              <a:rPr lang="en-US" dirty="0" smtClean="0"/>
              <a:t>income below national poverty lines.</a:t>
            </a:r>
          </a:p>
          <a:p>
            <a:r>
              <a:rPr lang="en-US" dirty="0" smtClean="0"/>
              <a:t>Access </a:t>
            </a:r>
            <a:r>
              <a:rPr lang="en-US" dirty="0" smtClean="0"/>
              <a:t>to civil documentation is also limited, many Roma lack basic documentation which prevents them from enjoying basic rights and from accessing benefits in their country.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12"/>
            <a:ext cx="2438228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6307" y="291520"/>
            <a:ext cx="663508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Discrimination and Rights Awareness of the Roma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Roughly 50% of people in the Roma community have experienced discrimination in the past 12 months because of their ethnic background.</a:t>
            </a:r>
          </a:p>
          <a:p>
            <a:r>
              <a:rPr lang="en-US" dirty="0" smtClean="0"/>
              <a:t>Around 40% of the Roma surveyed are aware of laws forbidding discrimination against ethnic minority people when applying for a job.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" y="12616"/>
            <a:ext cx="2201046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UNDP 2016 – Micro Stories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Currently Collecting micro-narratives from the Southeast Region – 200 stories in 6 countries.</a:t>
            </a:r>
          </a:p>
          <a:p>
            <a:r>
              <a:rPr lang="en-US" dirty="0" smtClean="0"/>
              <a:t>One of the components being studied is re-integration narratives.</a:t>
            </a:r>
          </a:p>
          <a:p>
            <a:r>
              <a:rPr lang="en-US" dirty="0" smtClean="0"/>
              <a:t>The initial results are that for these communities, returning has increased:</a:t>
            </a:r>
          </a:p>
          <a:p>
            <a:pPr lvl="1"/>
            <a:r>
              <a:rPr lang="en-US" dirty="0" smtClean="0"/>
              <a:t> social and economic insecurity, </a:t>
            </a:r>
          </a:p>
          <a:p>
            <a:pPr lvl="1"/>
            <a:r>
              <a:rPr lang="en-US" dirty="0" smtClean="0"/>
              <a:t>Disrupted education</a:t>
            </a:r>
          </a:p>
          <a:p>
            <a:pPr lvl="1"/>
            <a:r>
              <a:rPr lang="en-US" dirty="0" smtClean="0"/>
              <a:t>Unemployment and lack of housing</a:t>
            </a:r>
          </a:p>
          <a:p>
            <a:pPr lvl="1"/>
            <a:r>
              <a:rPr lang="en-US" dirty="0" smtClean="0"/>
              <a:t>Lack of social protection and healthcare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105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Broad Socio-Cultural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96855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Roma are not a single homogeneous group of people.  They can include:</a:t>
            </a:r>
          </a:p>
          <a:p>
            <a:r>
              <a:rPr lang="en-US" dirty="0" smtClean="0"/>
              <a:t>Ashakli </a:t>
            </a:r>
            <a:r>
              <a:rPr lang="en-US" dirty="0" smtClean="0"/>
              <a:t>(Kosovo)</a:t>
            </a:r>
          </a:p>
          <a:p>
            <a:r>
              <a:rPr lang="en-US" dirty="0" smtClean="0"/>
              <a:t>Egyptians (Albania)</a:t>
            </a:r>
          </a:p>
          <a:p>
            <a:r>
              <a:rPr lang="en-US" dirty="0" smtClean="0"/>
              <a:t>Beyash (Croatia)</a:t>
            </a:r>
          </a:p>
          <a:p>
            <a:r>
              <a:rPr lang="en-US" dirty="0" smtClean="0"/>
              <a:t>Romanlar (Turkey)</a:t>
            </a:r>
          </a:p>
          <a:p>
            <a:r>
              <a:rPr lang="en-US" dirty="0" smtClean="0"/>
              <a:t>Kalderash (Romania and Ukraine)</a:t>
            </a:r>
          </a:p>
          <a:p>
            <a:r>
              <a:rPr lang="en-US" dirty="0" smtClean="0"/>
              <a:t>Lovari (Romania, Croatia, Slovakia)</a:t>
            </a:r>
          </a:p>
          <a:p>
            <a:r>
              <a:rPr lang="en-US" dirty="0" smtClean="0"/>
              <a:t>And More….</a:t>
            </a:r>
            <a:endParaRPr lang="en-US" dirty="0"/>
          </a:p>
          <a:p>
            <a:pPr marL="0" indent="0" algn="r">
              <a:buNone/>
            </a:pPr>
            <a:r>
              <a:rPr lang="en-US" sz="1500" dirty="0" smtClean="0"/>
              <a:t>(The countries noted are not the only countries of </a:t>
            </a:r>
            <a:r>
              <a:rPr lang="en-US" sz="1500" dirty="0" smtClean="0"/>
              <a:t>residence/nationality/origin </a:t>
            </a:r>
            <a:r>
              <a:rPr lang="en-US" sz="1500" dirty="0" smtClean="0"/>
              <a:t>for these </a:t>
            </a:r>
            <a:r>
              <a:rPr lang="en-US" sz="1500" dirty="0" smtClean="0"/>
              <a:t>groups)</a:t>
            </a:r>
            <a:endParaRPr lang="en-US" sz="1500" dirty="0" smtClean="0"/>
          </a:p>
        </p:txBody>
      </p:sp>
    </p:spTree>
    <p:extLst>
      <p:ext uri="{BB962C8B-B14F-4D97-AF65-F5344CB8AC3E}">
        <p14:creationId xmlns:p14="http://schemas.microsoft.com/office/powerpoint/2010/main" val="161294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Roma Religions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Roma do not follow a single faith, for example, in broad terms you will find that: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Manouche, Sinti, &amp; Mercheros are Catholic</a:t>
            </a:r>
          </a:p>
          <a:p>
            <a:r>
              <a:rPr lang="en-US" dirty="0" smtClean="0"/>
              <a:t>Ashkali and Romanlar are Muslim</a:t>
            </a:r>
          </a:p>
          <a:p>
            <a:r>
              <a:rPr lang="en-US" dirty="0" smtClean="0"/>
              <a:t>Kalderash and Lovari Pentecostal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644"/>
            <a:ext cx="2167812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6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yet there are some similarities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Roma have a common lexicon, or language, in differing dialects called Romani</a:t>
            </a:r>
          </a:p>
          <a:p>
            <a:r>
              <a:rPr lang="en-US" dirty="0" smtClean="0"/>
              <a:t>There are common notions around the need to follow codes of cleanliness.</a:t>
            </a:r>
          </a:p>
          <a:p>
            <a:r>
              <a:rPr lang="en-US" dirty="0" smtClean="0"/>
              <a:t>There are broadly common Roma cultural behaviors and similar world views.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09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912768" cy="1143000"/>
          </a:xfrm>
        </p:spPr>
        <p:txBody>
          <a:bodyPr/>
          <a:lstStyle/>
          <a:p>
            <a:r>
              <a:rPr lang="en-US" dirty="0" smtClean="0"/>
              <a:t>Roma Leadership Structures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536" y="1890000"/>
            <a:ext cx="8229600" cy="4525963"/>
          </a:xfrm>
        </p:spPr>
        <p:txBody>
          <a:bodyPr/>
          <a:lstStyle/>
          <a:p>
            <a:r>
              <a:rPr lang="en-US" dirty="0" smtClean="0"/>
              <a:t>The family is the most important unit in Roma society.</a:t>
            </a:r>
          </a:p>
          <a:p>
            <a:r>
              <a:rPr lang="en-US" dirty="0" smtClean="0"/>
              <a:t>Generally speaking, the role of the head of the household is the most important person, traditionally it is the eldest man in the extended household (though sometimes it could be a son)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" y="0"/>
            <a:ext cx="2153816" cy="161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9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ROMACT Socio-Cultural Component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are both openly hostile and exoticising representations and perceptions about Roma people.</a:t>
            </a:r>
          </a:p>
          <a:p>
            <a:r>
              <a:rPr lang="en-US" dirty="0" smtClean="0"/>
              <a:t>One of the aims of the training is to demonstrate the “normality” of Roma people framed by their historical and current experiences in Europe.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83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Roma Leadership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128" y="1890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Kris is a Roma court institution, an entrusted internal community conflict resolution system.</a:t>
            </a:r>
          </a:p>
          <a:p>
            <a:r>
              <a:rPr lang="en-US" dirty="0" smtClean="0"/>
              <a:t>The primary function of a Kris is to secure agreement between two conflicting parties to a compromise solution to community problems (mediation).</a:t>
            </a:r>
          </a:p>
          <a:p>
            <a:r>
              <a:rPr lang="en-US" dirty="0" smtClean="0"/>
              <a:t>A Kris can also impose penalties.</a:t>
            </a:r>
          </a:p>
        </p:txBody>
      </p:sp>
    </p:spTree>
    <p:extLst>
      <p:ext uri="{BB962C8B-B14F-4D97-AF65-F5344CB8AC3E}">
        <p14:creationId xmlns:p14="http://schemas.microsoft.com/office/powerpoint/2010/main" val="169631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167973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Gender Issues in the Roma Community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54368"/>
            <a:ext cx="8568952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One of the most significant aspects to note with regard to women in the Roma community is that they are generally unequal to men.</a:t>
            </a:r>
          </a:p>
          <a:p>
            <a:r>
              <a:rPr lang="en-US" dirty="0" smtClean="0"/>
              <a:t>The traditional Roma family is fully patriarchal, the woman is subordinate to the men of the family and there is a clear division of work between men and women.</a:t>
            </a:r>
          </a:p>
          <a:p>
            <a:r>
              <a:rPr lang="en-US" dirty="0" smtClean="0"/>
              <a:t>Traditionally the man provides for the family and represents the family to outsiders.</a:t>
            </a:r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 smtClean="0"/>
              <a:t>woman’s role is mainly to take care of home, family and the passing of traditions.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4" y="-37536"/>
            <a:ext cx="2239640" cy="195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4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Gender Issues in the Roma Community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Roma girls begin to take on adult caring roles </a:t>
            </a:r>
            <a:r>
              <a:rPr lang="en-US" dirty="0" smtClean="0"/>
              <a:t>at about</a:t>
            </a:r>
            <a:r>
              <a:rPr lang="en-US" dirty="0" smtClean="0"/>
              <a:t> </a:t>
            </a:r>
            <a:r>
              <a:rPr lang="en-US" dirty="0" smtClean="0"/>
              <a:t>11, as this role increases school attendance can become less frequent.</a:t>
            </a:r>
          </a:p>
          <a:p>
            <a:r>
              <a:rPr lang="en-US" dirty="0" smtClean="0"/>
              <a:t>Generally women are expected to marry young and have large families.</a:t>
            </a:r>
          </a:p>
          <a:p>
            <a:r>
              <a:rPr lang="en-US" dirty="0" smtClean="0"/>
              <a:t>Roma traditions with regard to women can obstruct them from taking part in public life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48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300" y="274638"/>
            <a:ext cx="67437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Roma Relations with Outsiders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Roma economic activities are traditionally a non-self-sufficient economy, it is based on trade and service which depends on a continuous relationships with outsiders.  </a:t>
            </a:r>
          </a:p>
          <a:p>
            <a:r>
              <a:rPr lang="en-US" dirty="0" smtClean="0"/>
              <a:t>The dominant relationship to outsiders is realized in the exchange of goods and services.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003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6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Roma Relations with Outsiders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 general the marginal position of Roma </a:t>
            </a:r>
            <a:r>
              <a:rPr lang="en-US" dirty="0" smtClean="0"/>
              <a:t>communities </a:t>
            </a:r>
            <a:r>
              <a:rPr lang="en-US" dirty="0" smtClean="0"/>
              <a:t>is, in some ways, compensated for through a feeling of superiority framed in the distinction that non-Roma are lacking in morals and honor.</a:t>
            </a:r>
          </a:p>
          <a:p>
            <a:r>
              <a:rPr lang="en-US" dirty="0" smtClean="0"/>
              <a:t>The strict codes for communities, in things like cleanliness and purity, are some of the ways that the community distinguishes itself from outsiders and maintains pride in their identity.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29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659" y="239069"/>
            <a:ext cx="7064341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Roma Views of Formal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" y="1556792"/>
            <a:ext cx="8921104" cy="4525963"/>
          </a:xfrm>
        </p:spPr>
        <p:txBody>
          <a:bodyPr/>
          <a:lstStyle/>
          <a:p>
            <a:r>
              <a:rPr lang="en-US" dirty="0" smtClean="0"/>
              <a:t>Traditionally Roma families educate their children by allowing them to participate in all family activities (including economic).</a:t>
            </a:r>
          </a:p>
          <a:p>
            <a:r>
              <a:rPr lang="en-US" dirty="0" smtClean="0"/>
              <a:t>In the broad view of the adult community, formalized schools are non-Roma institutions.</a:t>
            </a:r>
          </a:p>
          <a:p>
            <a:pPr lvl="1"/>
            <a:r>
              <a:rPr lang="en-US" dirty="0" smtClean="0"/>
              <a:t>They represent non-Roma social norms and ideas, like rigid rules, obedience to non-</a:t>
            </a:r>
            <a:r>
              <a:rPr lang="en-US" dirty="0"/>
              <a:t>R</a:t>
            </a:r>
            <a:r>
              <a:rPr lang="en-US" dirty="0" smtClean="0"/>
              <a:t>oma authority, oppression of children’s creativity, and separation of child from family for long periods of the day.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2079659" cy="155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7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Roma views of Formal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However, it is recognized that school cannot be avoided at younger ages and there is a recognition that numeracy and literacy skills are useful in wider society.</a:t>
            </a:r>
          </a:p>
          <a:p>
            <a:r>
              <a:rPr lang="en-US" dirty="0" smtClean="0"/>
              <a:t>Often their reluctance to include their children in schools is reinforced by discriminatory institutional practices, which only encourages further suspicion and concern for family’s sending their children to formalized schooling.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32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1078" y="274638"/>
            <a:ext cx="7265722" cy="1143000"/>
          </a:xfrm>
        </p:spPr>
        <p:txBody>
          <a:bodyPr/>
          <a:lstStyle/>
          <a:p>
            <a:r>
              <a:rPr lang="en-US" dirty="0" smtClean="0"/>
              <a:t>Roma Traditional Occupations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715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Roma Groups often have similar occupations, drawing upon traditions of peripatetic and mobile economies that exploit niche markets, such as peddling, metalwork, woodwork and trading livestock.</a:t>
            </a:r>
          </a:p>
          <a:p>
            <a:r>
              <a:rPr lang="en-US" dirty="0" smtClean="0"/>
              <a:t>Roma artisans have also made livings from repairing items deemed to be “uneconomic” to mend.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22"/>
          <a:stretch/>
        </p:blipFill>
        <p:spPr>
          <a:xfrm>
            <a:off x="-108520" y="0"/>
            <a:ext cx="1578080" cy="191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7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Roma and Mobility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Mobility has, for many Roma, been a part of their community identity.</a:t>
            </a:r>
          </a:p>
          <a:p>
            <a:r>
              <a:rPr lang="en-US" dirty="0" smtClean="0"/>
              <a:t>But not for all, for some, they are part of more permanent lives – in agriculture, artisan skills, automobile trading, road repairs, metal work, roofing, producing crafts (furniture, woodwork, weaving).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89732" cy="141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5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204864"/>
            <a:ext cx="8229600" cy="1325562"/>
          </a:xfrm>
        </p:spPr>
        <p:txBody>
          <a:bodyPr>
            <a:noAutofit/>
          </a:bodyPr>
          <a:lstStyle/>
          <a:p>
            <a:r>
              <a:rPr lang="en-US" sz="3200" dirty="0" smtClean="0"/>
              <a:t>How Can This Information be Useful to Institutions and Policy Makers?  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3530426"/>
            <a:ext cx="822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ROMACT Trainings assist the participants to identify areas specific to their service delivery.  These issues are also specifically addressed in the last session of the day.  </a:t>
            </a:r>
          </a:p>
          <a:p>
            <a:endParaRPr lang="en-US" dirty="0"/>
          </a:p>
          <a:p>
            <a:r>
              <a:rPr lang="en-US" dirty="0" smtClean="0"/>
              <a:t>In addition to specific issues raised, additional considerations relevant to the day’s activities may include some of the following areas for discussion.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7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ROMACT </a:t>
            </a:r>
            <a:r>
              <a:rPr lang="en-US" dirty="0"/>
              <a:t>Socio-Cultural </a:t>
            </a:r>
            <a:r>
              <a:rPr lang="en-US" dirty="0" smtClean="0"/>
              <a:t>Component Why is it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Socio-Cultural Information presented correctly can give a basis for understanding some of the influences that may mediate an individual’s relationship to their context.</a:t>
            </a:r>
          </a:p>
          <a:p>
            <a:r>
              <a:rPr lang="en-US" dirty="0" smtClean="0"/>
              <a:t>It can offer some guidelines to how people might be processing and organising their experiences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1438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Autofit/>
          </a:bodyPr>
          <a:lstStyle/>
          <a:p>
            <a:r>
              <a:rPr lang="en-US" sz="3200" dirty="0" smtClean="0"/>
              <a:t>Education &amp; Unemployment</a:t>
            </a:r>
            <a:endParaRPr lang="en-US" sz="32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3528392"/>
          </a:xfrm>
        </p:spPr>
        <p:txBody>
          <a:bodyPr>
            <a:normAutofit/>
          </a:bodyPr>
          <a:lstStyle/>
          <a:p>
            <a:r>
              <a:rPr lang="en-US" dirty="0" smtClean="0"/>
              <a:t>Is attention being paid to Roma children participation in early childhood education?</a:t>
            </a:r>
          </a:p>
          <a:p>
            <a:r>
              <a:rPr lang="en-US" dirty="0" smtClean="0"/>
              <a:t>Do they focus sufficiently on supporting Roma community members in the transition from primary to secondary education</a:t>
            </a:r>
            <a:r>
              <a:rPr lang="en-US" dirty="0" smtClean="0"/>
              <a:t>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6686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 and Unemployment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Do they pay attention to school completion rates of Roma at all educational levels - particularly in localities where there is a high concentration of this community?</a:t>
            </a:r>
          </a:p>
          <a:p>
            <a:r>
              <a:rPr lang="en-US" dirty="0"/>
              <a:t>When addressing Roma unemployment is attention being paid to their education status and skills?  </a:t>
            </a:r>
            <a:endParaRPr lang="en-US" dirty="0" smtClean="0"/>
          </a:p>
          <a:p>
            <a:r>
              <a:rPr lang="en-US" dirty="0" smtClean="0"/>
              <a:t>Is </a:t>
            </a:r>
            <a:r>
              <a:rPr lang="en-US" dirty="0"/>
              <a:t>training addressing </a:t>
            </a:r>
            <a:r>
              <a:rPr lang="en-US" dirty="0" smtClean="0"/>
              <a:t>skills deficits in the community?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516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791" y="1412776"/>
            <a:ext cx="8229600" cy="4525963"/>
          </a:xfrm>
        </p:spPr>
        <p:txBody>
          <a:bodyPr/>
          <a:lstStyle/>
          <a:p>
            <a:r>
              <a:rPr lang="en-US" dirty="0" smtClean="0"/>
              <a:t>Are there aspects to housing in your municipality that are more acute for the Roma?  </a:t>
            </a:r>
            <a:endParaRPr lang="en-US" dirty="0" smtClean="0"/>
          </a:p>
          <a:p>
            <a:r>
              <a:rPr lang="en-US" dirty="0" smtClean="0"/>
              <a:t>Are </a:t>
            </a:r>
            <a:r>
              <a:rPr lang="en-US" dirty="0" smtClean="0"/>
              <a:t>they taken in to consideration in engagement and outreach efforts?</a:t>
            </a:r>
          </a:p>
          <a:p>
            <a:r>
              <a:rPr lang="en-US" dirty="0" smtClean="0"/>
              <a:t>Is attention being paid to the improvement of the health conditions of Roma and to ensuring equal access to health provisions?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en-US" sz="3200" dirty="0" smtClean="0"/>
              <a:t>Housing &amp; Health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8889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Is poverty addressed comprehensively targeting Roma explicitly but not exclusively and taking into account the needs of both Roma and non-Roma?</a:t>
            </a:r>
          </a:p>
          <a:p>
            <a:r>
              <a:rPr lang="en-US" dirty="0" smtClean="0"/>
              <a:t>Is general attention paid to the need to combat discrimination and anti-gypsyism and to improve equal access to education, employment, housing and healthcare services</a:t>
            </a:r>
            <a:r>
              <a:rPr lang="en-US" dirty="0" smtClean="0"/>
              <a:t>?</a:t>
            </a:r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Poverty and Discrimination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2430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Poverty and Discrimination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anti-discrimination, raising awareness on fundamental </a:t>
            </a:r>
            <a:r>
              <a:rPr lang="en-US" dirty="0" smtClean="0"/>
              <a:t>rights within the community (and in the wider community) being done?</a:t>
            </a:r>
          </a:p>
          <a:p>
            <a:r>
              <a:rPr lang="en-US" dirty="0" smtClean="0"/>
              <a:t> Are </a:t>
            </a:r>
            <a:r>
              <a:rPr lang="en-US" dirty="0"/>
              <a:t>efforts being made to address </a:t>
            </a:r>
            <a:r>
              <a:rPr lang="en-US" dirty="0" smtClean="0"/>
              <a:t>to </a:t>
            </a:r>
            <a:r>
              <a:rPr lang="en-US" dirty="0"/>
              <a:t>provide an environment where people will feel confident to report discriminatory treatment and fundamental rights abuses?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121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492896"/>
            <a:ext cx="8229600" cy="820688"/>
          </a:xfr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Questions, Answers &amp; 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41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2" y="0"/>
            <a:ext cx="9144000" cy="51112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52" y="5111204"/>
            <a:ext cx="69887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222222"/>
                </a:solidFill>
                <a:latin typeface="proxima_nova" charset="0"/>
              </a:rPr>
              <a:t>Photo from an exhibition entitled Barvale by Dusko Miljanic a  </a:t>
            </a:r>
            <a:r>
              <a:rPr lang="en-US" sz="1600" dirty="0">
                <a:solidFill>
                  <a:srgbClr val="222222"/>
                </a:solidFill>
                <a:latin typeface="proxima_nova" charset="0"/>
              </a:rPr>
              <a:t>Montenegrin </a:t>
            </a:r>
            <a:r>
              <a:rPr lang="en-US" sz="1600" dirty="0" smtClean="0">
                <a:solidFill>
                  <a:srgbClr val="222222"/>
                </a:solidFill>
                <a:latin typeface="proxima_nova" charset="0"/>
              </a:rPr>
              <a:t>photographer.  This exhibition opened </a:t>
            </a:r>
            <a:r>
              <a:rPr lang="en-US" sz="1600" dirty="0">
                <a:solidFill>
                  <a:srgbClr val="222222"/>
                </a:solidFill>
                <a:latin typeface="proxima_nova" charset="0"/>
              </a:rPr>
              <a:t>in </a:t>
            </a:r>
            <a:r>
              <a:rPr lang="en-US" sz="1600" dirty="0" smtClean="0">
                <a:solidFill>
                  <a:srgbClr val="222222"/>
                </a:solidFill>
                <a:latin typeface="proxima_nova" charset="0"/>
              </a:rPr>
              <a:t>Podgorica, Montenegro in 2010 </a:t>
            </a:r>
            <a:r>
              <a:rPr lang="en-US" sz="1600" dirty="0">
                <a:solidFill>
                  <a:srgbClr val="222222"/>
                </a:solidFill>
                <a:latin typeface="proxima_nova" charset="0"/>
              </a:rPr>
              <a:t>with the backing of the government and United Nations organizations with a presence in Montenegro, including the UN refugee agency. </a:t>
            </a:r>
            <a:r>
              <a:rPr lang="en-US" sz="1600" dirty="0" smtClean="0">
                <a:solidFill>
                  <a:srgbClr val="222222"/>
                </a:solidFill>
                <a:latin typeface="proxima_nova" charset="0"/>
              </a:rPr>
              <a:t>The exhibition comprised of  </a:t>
            </a:r>
            <a:r>
              <a:rPr lang="en-US" sz="1600" dirty="0">
                <a:solidFill>
                  <a:srgbClr val="222222"/>
                </a:solidFill>
                <a:latin typeface="proxima_nova" charset="0"/>
              </a:rPr>
              <a:t>32 colour portraits of Roma, including two children, who have been successful in their lives, including musicians, chefs, sports stars, politicians, actors</a:t>
            </a:r>
            <a:r>
              <a:rPr lang="en-US" sz="1600" dirty="0" smtClean="0">
                <a:solidFill>
                  <a:srgbClr val="222222"/>
                </a:solidFill>
                <a:latin typeface="proxima_nova" charset="0"/>
              </a:rPr>
              <a:t>, an  business people.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1022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ROMACT Socio-Cultural Component Why is it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the delivery of this component, participants are reminded to be mindful that Culture is a dynamic process that can be like a river with a number of currents moving at different rates and intensities (Yuri Lotman)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977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ROMACT Socio-Cultural Module Topics Covered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Gender Issues &amp; Roles</a:t>
            </a:r>
          </a:p>
          <a:p>
            <a:r>
              <a:rPr lang="en-US" dirty="0" smtClean="0"/>
              <a:t>Roma Categories</a:t>
            </a:r>
          </a:p>
          <a:p>
            <a:r>
              <a:rPr lang="en-US" dirty="0" smtClean="0"/>
              <a:t>Social Organization</a:t>
            </a:r>
          </a:p>
          <a:p>
            <a:r>
              <a:rPr lang="en-US" dirty="0" smtClean="0"/>
              <a:t>Leadership Structures</a:t>
            </a:r>
          </a:p>
          <a:p>
            <a:r>
              <a:rPr lang="en-US" dirty="0" smtClean="0"/>
              <a:t>Relations with Outsiders</a:t>
            </a:r>
          </a:p>
          <a:p>
            <a:r>
              <a:rPr lang="en-US" dirty="0" smtClean="0"/>
              <a:t>Education &amp; School Attendance</a:t>
            </a:r>
          </a:p>
          <a:p>
            <a:r>
              <a:rPr lang="en-US" dirty="0" smtClean="0"/>
              <a:t>Birth, Weddings &amp; Death Customs &amp; Traditions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57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0892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Better understanding the socio-cultural specificities of Roma originating from the </a:t>
            </a:r>
            <a:br>
              <a:rPr lang="en-US" b="1" dirty="0"/>
            </a:br>
            <a:r>
              <a:rPr lang="en-US" b="1" dirty="0"/>
              <a:t>South East of Europe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34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Roma Communities remain an oppressed and marginalised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fontAlgn="base"/>
            <a:r>
              <a:rPr lang="en-US" dirty="0" smtClean="0"/>
              <a:t>Many Roma people </a:t>
            </a:r>
            <a:r>
              <a:rPr lang="en-US" dirty="0"/>
              <a:t>avoid assimilation with the larger societies of their host countries — this may be a legacy of centuries of persecution. </a:t>
            </a:r>
            <a:endParaRPr lang="en-US" dirty="0" smtClean="0"/>
          </a:p>
          <a:p>
            <a:pPr fontAlgn="base"/>
            <a:r>
              <a:rPr lang="en-US" dirty="0" smtClean="0"/>
              <a:t>Because </a:t>
            </a:r>
            <a:r>
              <a:rPr lang="en-US" dirty="0"/>
              <a:t>of their isolation, many Roma children do not attend school; </a:t>
            </a:r>
            <a:r>
              <a:rPr lang="en-US" dirty="0" smtClean="0"/>
              <a:t>Roma people typically </a:t>
            </a:r>
            <a:r>
              <a:rPr lang="en-US" dirty="0"/>
              <a:t>lack access to stable jobs, affordable housing, health care and other social services. As a result, poverty, disease, substance abuse and crime plague many Roma communities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52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Situation of Roma in Southeastern Europe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3378200"/>
            <a:ext cx="88900" cy="8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8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80" y="401475"/>
            <a:ext cx="8229600" cy="1143000"/>
          </a:xfrm>
        </p:spPr>
        <p:txBody>
          <a:bodyPr/>
          <a:lstStyle/>
          <a:p>
            <a:r>
              <a:rPr lang="en-US" dirty="0" smtClean="0"/>
              <a:t>Roma In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1133"/>
            <a:ext cx="8716217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On average, only one out of two Roma children attend pre-school or kindergarten</a:t>
            </a:r>
          </a:p>
          <a:p>
            <a:r>
              <a:rPr lang="en-US" dirty="0" smtClean="0"/>
              <a:t>During compulsory school age, with the exeption of Bulgaria, Greece and Romania, 9 out of 10 children aged 7-15 are reported to be in school.</a:t>
            </a:r>
          </a:p>
          <a:p>
            <a:r>
              <a:rPr lang="en-US" dirty="0" smtClean="0"/>
              <a:t>Participation in education drops considerably after compulsory school.  It is estimated that 15% of young Roma adults surveyed complete upper-secondary general or vocational education.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5" y="21285"/>
            <a:ext cx="2519772" cy="16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15020</TotalTime>
  <Words>1792</Words>
  <Application>Microsoft Macintosh PowerPoint</Application>
  <PresentationFormat>On-screen Show (4:3)</PresentationFormat>
  <Paragraphs>129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Calibri</vt:lpstr>
      <vt:lpstr>proxima_nova</vt:lpstr>
      <vt:lpstr>Tahoma</vt:lpstr>
      <vt:lpstr>Arial</vt:lpstr>
      <vt:lpstr>Office Theme</vt:lpstr>
      <vt:lpstr>ROMACT PROGRAMME Better understanding the socio-cultural specificities of Roma originating from the  South East of Europe http://coe-romact.org/ </vt:lpstr>
      <vt:lpstr>ROMACT Socio-Cultural Component</vt:lpstr>
      <vt:lpstr>ROMACT Socio-Cultural Component Why is it Important?</vt:lpstr>
      <vt:lpstr>ROMACT Socio-Cultural Component Why is it Important?</vt:lpstr>
      <vt:lpstr>ROMACT Socio-Cultural Module Topics Covered</vt:lpstr>
      <vt:lpstr>Better understanding the socio-cultural specificities of Roma originating from the  South East of Europe</vt:lpstr>
      <vt:lpstr>Roma Communities remain an oppressed and marginalised group</vt:lpstr>
      <vt:lpstr>The Situation of Roma in Southeastern Europe</vt:lpstr>
      <vt:lpstr>Roma In Education</vt:lpstr>
      <vt:lpstr>Roma in Employment</vt:lpstr>
      <vt:lpstr>Roma in Health</vt:lpstr>
      <vt:lpstr>Roma in Housing</vt:lpstr>
      <vt:lpstr>Poverty in Roma Communities</vt:lpstr>
      <vt:lpstr>Discrimination and Rights Awareness of the Roma</vt:lpstr>
      <vt:lpstr>UNDP 2016 – Micro Stories Research</vt:lpstr>
      <vt:lpstr>Broad Socio-Cultural Picture</vt:lpstr>
      <vt:lpstr>Roma Religions</vt:lpstr>
      <vt:lpstr>And yet there are some similarities</vt:lpstr>
      <vt:lpstr>Roma Leadership Structures</vt:lpstr>
      <vt:lpstr>Roma Leadership Structures</vt:lpstr>
      <vt:lpstr>Gender Issues in the Roma Community</vt:lpstr>
      <vt:lpstr>Gender Issues in the Roma Community</vt:lpstr>
      <vt:lpstr>Roma Relations with Outsiders</vt:lpstr>
      <vt:lpstr>Roma Relations with Outsiders</vt:lpstr>
      <vt:lpstr>Roma Views of Formal Education</vt:lpstr>
      <vt:lpstr>Roma views of Formal Education</vt:lpstr>
      <vt:lpstr>Roma Traditional Occupations</vt:lpstr>
      <vt:lpstr>Roma and Mobility</vt:lpstr>
      <vt:lpstr>How Can This Information be Useful to Institutions and Policy Makers?   </vt:lpstr>
      <vt:lpstr>Education &amp; Unemployment</vt:lpstr>
      <vt:lpstr>Education and Unemployment</vt:lpstr>
      <vt:lpstr>Housing &amp; Health</vt:lpstr>
      <vt:lpstr> Poverty and Discrimination</vt:lpstr>
      <vt:lpstr>Poverty and Discrimination</vt:lpstr>
      <vt:lpstr>PowerPoint Presentation</vt:lpstr>
      <vt:lpstr>PowerPoint Presentation</vt:lpstr>
    </vt:vector>
  </TitlesOfParts>
  <Company>Council of Europe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 Oprisan</dc:creator>
  <cp:lastModifiedBy>lisa rose</cp:lastModifiedBy>
  <cp:revision>386</cp:revision>
  <cp:lastPrinted>2016-12-13T16:07:11Z</cp:lastPrinted>
  <dcterms:created xsi:type="dcterms:W3CDTF">2015-06-25T11:54:30Z</dcterms:created>
  <dcterms:modified xsi:type="dcterms:W3CDTF">2016-12-16T07:28:43Z</dcterms:modified>
</cp:coreProperties>
</file>