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420" r:id="rId4"/>
    <p:sldId id="419" r:id="rId5"/>
    <p:sldId id="329" r:id="rId6"/>
    <p:sldId id="330" r:id="rId7"/>
    <p:sldId id="405" r:id="rId8"/>
    <p:sldId id="331" r:id="rId9"/>
    <p:sldId id="342" r:id="rId10"/>
    <p:sldId id="332" r:id="rId11"/>
    <p:sldId id="333" r:id="rId12"/>
    <p:sldId id="337" r:id="rId13"/>
    <p:sldId id="421" r:id="rId14"/>
    <p:sldId id="410" r:id="rId15"/>
    <p:sldId id="436" r:id="rId16"/>
    <p:sldId id="360" r:id="rId17"/>
    <p:sldId id="438" r:id="rId18"/>
    <p:sldId id="446" r:id="rId19"/>
    <p:sldId id="440" r:id="rId20"/>
    <p:sldId id="386" r:id="rId21"/>
    <p:sldId id="444" r:id="rId22"/>
    <p:sldId id="391" r:id="rId23"/>
    <p:sldId id="437" r:id="rId24"/>
  </p:sldIdLst>
  <p:sldSz cx="9144000" cy="6858000" type="screen4x3"/>
  <p:notesSz cx="6794500" cy="99822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A41"/>
    <a:srgbClr val="00040C"/>
    <a:srgbClr val="CCCCFF"/>
    <a:srgbClr val="FEFDFF"/>
    <a:srgbClr val="FDFCFE"/>
    <a:srgbClr val="FAF9FD"/>
    <a:srgbClr val="EAEAF0"/>
    <a:srgbClr val="F2E7D8"/>
    <a:srgbClr val="F3DCC5"/>
    <a:srgbClr val="F6D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76" autoAdjust="0"/>
  </p:normalViewPr>
  <p:slideViewPr>
    <p:cSldViewPr snapToObjects="1">
      <p:cViewPr varScale="1">
        <p:scale>
          <a:sx n="87" d="100"/>
          <a:sy n="87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 snapToObjects="1" showGuides="1">
      <p:cViewPr varScale="1">
        <p:scale>
          <a:sx n="57" d="100"/>
          <a:sy n="57" d="100"/>
        </p:scale>
        <p:origin x="-2520" y="-96"/>
      </p:cViewPr>
      <p:guideLst>
        <p:guide orient="horz" pos="314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0994094488188"/>
          <c:y val="2.3248031496062994E-3"/>
          <c:w val="0.7332567257217848"/>
          <c:h val="0.725800196850393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foreign ethnicity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72,8%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65,8%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54,5%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Blad1!$A$4:$A$6</c:f>
              <c:strCache>
                <c:ptCount val="3"/>
                <c:pt idx="0">
                  <c:v>0-9 years</c:v>
                </c:pt>
                <c:pt idx="1">
                  <c:v>10-19 years</c:v>
                </c:pt>
                <c:pt idx="2">
                  <c:v>20-29 years</c:v>
                </c:pt>
              </c:strCache>
            </c:strRef>
          </c:cat>
          <c:val>
            <c:numRef>
              <c:f>Blad1!$B$4:$B$6</c:f>
              <c:numCache>
                <c:formatCode>General</c:formatCode>
                <c:ptCount val="3"/>
                <c:pt idx="0">
                  <c:v>72.8</c:v>
                </c:pt>
                <c:pt idx="1">
                  <c:v>65.8</c:v>
                </c:pt>
                <c:pt idx="2">
                  <c:v>54.5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belgian ethnicity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34,2%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Blad1!$A$4:$A$6</c:f>
              <c:strCache>
                <c:ptCount val="3"/>
                <c:pt idx="0">
                  <c:v>0-9 years</c:v>
                </c:pt>
                <c:pt idx="1">
                  <c:v>10-19 years</c:v>
                </c:pt>
                <c:pt idx="2">
                  <c:v>20-29 years</c:v>
                </c:pt>
              </c:strCache>
            </c:strRef>
          </c:cat>
          <c:val>
            <c:numRef>
              <c:f>Blad1!$C$4:$C$6</c:f>
              <c:numCache>
                <c:formatCode>General</c:formatCode>
                <c:ptCount val="3"/>
                <c:pt idx="0">
                  <c:v>28.2</c:v>
                </c:pt>
                <c:pt idx="1">
                  <c:v>34.200000000000003</c:v>
                </c:pt>
                <c:pt idx="2">
                  <c:v>45.5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Kolom3</c:v>
                </c:pt>
              </c:strCache>
            </c:strRef>
          </c:tx>
          <c:invertIfNegative val="0"/>
          <c:cat>
            <c:strRef>
              <c:f>Blad1!$A$4:$A$6</c:f>
              <c:strCache>
                <c:ptCount val="3"/>
                <c:pt idx="0">
                  <c:v>0-9 years</c:v>
                </c:pt>
                <c:pt idx="1">
                  <c:v>10-19 years</c:v>
                </c:pt>
                <c:pt idx="2">
                  <c:v>20-29 years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389120"/>
        <c:axId val="6411392"/>
      </c:barChart>
      <c:catAx>
        <c:axId val="638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411392"/>
        <c:crosses val="autoZero"/>
        <c:auto val="1"/>
        <c:lblAlgn val="ctr"/>
        <c:lblOffset val="100"/>
        <c:noMultiLvlLbl val="0"/>
      </c:catAx>
      <c:valAx>
        <c:axId val="641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89120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16666543877704226"/>
          <c:y val="0.109375"/>
          <c:w val="0.7059521483791984"/>
          <c:h val="8.096530511811023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F8AB3-0C14-41FF-A6FE-C16113BEC06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DDAC0CB-ECF6-4D10-B398-614CFAF1EED3}">
      <dgm:prSet phldrT="[Tekst]"/>
      <dgm:spPr>
        <a:xfrm>
          <a:off x="1669479" y="612123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l-BE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Integration </a:t>
          </a:r>
          <a:r>
            <a:rPr lang="nl-BE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and</a:t>
          </a:r>
          <a:r>
            <a:rPr lang="nl-BE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 </a:t>
          </a:r>
          <a:r>
            <a:rPr lang="nl-BE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diversity</a:t>
          </a:r>
          <a:endParaRPr lang="nl-BE" dirty="0">
            <a:solidFill>
              <a:srgbClr val="F05A41"/>
            </a:solidFill>
            <a:latin typeface="Calibri"/>
            <a:ea typeface="+mn-ea"/>
            <a:cs typeface="+mn-cs"/>
          </a:endParaRPr>
        </a:p>
      </dgm:t>
    </dgm:pt>
    <dgm:pt modelId="{463A1F7B-2B18-4815-B847-0B4AA4093402}" type="parTrans" cxnId="{E1DDB5FE-2F96-44AD-9AC1-E1881ACE9526}">
      <dgm:prSet/>
      <dgm:spPr/>
      <dgm:t>
        <a:bodyPr/>
        <a:lstStyle/>
        <a:p>
          <a:endParaRPr lang="nl-BE"/>
        </a:p>
      </dgm:t>
    </dgm:pt>
    <dgm:pt modelId="{0E11D5A4-8C22-4E22-BD89-792D6FB4BE2F}" type="sibTrans" cxnId="{E1DDB5FE-2F96-44AD-9AC1-E1881ACE9526}">
      <dgm:prSet/>
      <dgm:spPr/>
      <dgm:t>
        <a:bodyPr/>
        <a:lstStyle/>
        <a:p>
          <a:endParaRPr lang="nl-BE"/>
        </a:p>
      </dgm:t>
    </dgm:pt>
    <dgm:pt modelId="{807322EC-67FD-44B5-9FCC-F404C1E92A83}">
      <dgm:prSet phldrT="[Tekst]"/>
      <dgm:spPr>
        <a:xfrm>
          <a:off x="146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l-BE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Focus on </a:t>
          </a:r>
          <a:r>
            <a:rPr lang="nl-BE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individuals</a:t>
          </a:r>
          <a:endParaRPr lang="nl-BE" dirty="0">
            <a:solidFill>
              <a:srgbClr val="F05A41"/>
            </a:solidFill>
            <a:latin typeface="Calibri"/>
            <a:ea typeface="+mn-ea"/>
            <a:cs typeface="+mn-cs"/>
          </a:endParaRPr>
        </a:p>
      </dgm:t>
    </dgm:pt>
    <dgm:pt modelId="{09287ABB-9101-4493-81B7-2AC2BADB13E1}" type="parTrans" cxnId="{4D39E9E9-C4F3-4A6F-9CD9-495F3B9B02C8}">
      <dgm:prSet/>
      <dgm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20537663-BC87-49F4-A91D-F185A9C47467}" type="sibTrans" cxnId="{4D39E9E9-C4F3-4A6F-9CD9-495F3B9B02C8}">
      <dgm:prSet/>
      <dgm:spPr/>
      <dgm:t>
        <a:bodyPr/>
        <a:lstStyle/>
        <a:p>
          <a:endParaRPr lang="nl-BE"/>
        </a:p>
      </dgm:t>
    </dgm:pt>
    <dgm:pt modelId="{4CA103F5-E52E-4E19-8FE6-6A2086C3D70C}">
      <dgm:prSet phldrT="[Tekst]"/>
      <dgm:spPr>
        <a:xfrm>
          <a:off x="333748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l-BE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Focus on </a:t>
          </a:r>
          <a:r>
            <a:rPr lang="nl-BE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organisations</a:t>
          </a:r>
          <a:endParaRPr lang="nl-BE" dirty="0">
            <a:solidFill>
              <a:srgbClr val="F05A41"/>
            </a:solidFill>
            <a:latin typeface="Calibri"/>
            <a:ea typeface="+mn-ea"/>
            <a:cs typeface="+mn-cs"/>
          </a:endParaRPr>
        </a:p>
      </dgm:t>
    </dgm:pt>
    <dgm:pt modelId="{4962A6EF-5677-49B5-AA88-14EE9410F7F3}" type="parTrans" cxnId="{FE2CD94E-0F80-4723-8D2E-46923C4D97F3}">
      <dgm:prSet/>
      <dgm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EC65F07F-2D8F-4D9E-9F3A-075B51FC833D}" type="sibTrans" cxnId="{FE2CD94E-0F80-4723-8D2E-46923C4D97F3}">
      <dgm:prSet/>
      <dgm:spPr/>
      <dgm:t>
        <a:bodyPr/>
        <a:lstStyle/>
        <a:p>
          <a:endParaRPr lang="nl-BE"/>
        </a:p>
      </dgm:t>
    </dgm:pt>
    <dgm:pt modelId="{5C86486D-A108-400F-9E61-B772CF5777F4}" type="pres">
      <dgm:prSet presAssocID="{E85F8AB3-0C14-41FF-A6FE-C16113BEC06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74403DA8-B19A-4732-AEDD-0300CC2627D9}" type="pres">
      <dgm:prSet presAssocID="{1DDAC0CB-ECF6-4D10-B398-614CFAF1EED3}" presName="hierRoot1" presStyleCnt="0">
        <dgm:presLayoutVars>
          <dgm:hierBranch val="init"/>
        </dgm:presLayoutVars>
      </dgm:prSet>
      <dgm:spPr/>
    </dgm:pt>
    <dgm:pt modelId="{47452ACA-A0EB-4B81-9F8A-7938A0C6BFA4}" type="pres">
      <dgm:prSet presAssocID="{1DDAC0CB-ECF6-4D10-B398-614CFAF1EED3}" presName="rootComposite1" presStyleCnt="0"/>
      <dgm:spPr/>
    </dgm:pt>
    <dgm:pt modelId="{EFCD378F-C9CF-4005-BA4D-BE385C0CAEF6}" type="pres">
      <dgm:prSet presAssocID="{1DDAC0CB-ECF6-4D10-B398-614CFAF1EED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C9AF7A8-6ECD-46D3-93DF-E46D97A1698A}" type="pres">
      <dgm:prSet presAssocID="{1DDAC0CB-ECF6-4D10-B398-614CFAF1EED3}" presName="topArc1" presStyleLbl="parChTrans1D1" presStyleIdx="0" presStyleCnt="6"/>
      <dgm:spPr>
        <a:xfrm>
          <a:off x="2358739" y="363990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3FFA7452-B5AD-4E42-9B69-1D232DAFFB21}" type="pres">
      <dgm:prSet presAssocID="{1DDAC0CB-ECF6-4D10-B398-614CFAF1EED3}" presName="bottomArc1" presStyleLbl="parChTrans1D1" presStyleIdx="1" presStyleCnt="6"/>
      <dgm:spPr>
        <a:xfrm>
          <a:off x="2358739" y="363990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521C7946-F48C-49C5-91ED-0EF8E8122BAD}" type="pres">
      <dgm:prSet presAssocID="{1DDAC0CB-ECF6-4D10-B398-614CFAF1EED3}" presName="topConnNode1" presStyleLbl="node1" presStyleIdx="0" presStyleCnt="0"/>
      <dgm:spPr/>
      <dgm:t>
        <a:bodyPr/>
        <a:lstStyle/>
        <a:p>
          <a:endParaRPr lang="nl-BE"/>
        </a:p>
      </dgm:t>
    </dgm:pt>
    <dgm:pt modelId="{6DA7928F-1C25-431D-A7E1-9DD85112F06C}" type="pres">
      <dgm:prSet presAssocID="{1DDAC0CB-ECF6-4D10-B398-614CFAF1EED3}" presName="hierChild2" presStyleCnt="0"/>
      <dgm:spPr/>
    </dgm:pt>
    <dgm:pt modelId="{A038C629-E863-4466-9B1D-968484782CE2}" type="pres">
      <dgm:prSet presAssocID="{09287ABB-9101-4493-81B7-2AC2BADB13E1}" presName="Name28" presStyleLbl="parChTrans1D2" presStyleIdx="0" presStyleCnt="2"/>
      <dgm:spPr/>
      <dgm:t>
        <a:bodyPr/>
        <a:lstStyle/>
        <a:p>
          <a:endParaRPr lang="nl-BE"/>
        </a:p>
      </dgm:t>
    </dgm:pt>
    <dgm:pt modelId="{AAB9BAE6-8080-40E6-AB66-219EBC28D750}" type="pres">
      <dgm:prSet presAssocID="{807322EC-67FD-44B5-9FCC-F404C1E92A83}" presName="hierRoot2" presStyleCnt="0">
        <dgm:presLayoutVars>
          <dgm:hierBranch val="init"/>
        </dgm:presLayoutVars>
      </dgm:prSet>
      <dgm:spPr/>
    </dgm:pt>
    <dgm:pt modelId="{6F2CBEB1-038B-4526-93B2-CDB079CC9732}" type="pres">
      <dgm:prSet presAssocID="{807322EC-67FD-44B5-9FCC-F404C1E92A83}" presName="rootComposite2" presStyleCnt="0"/>
      <dgm:spPr/>
    </dgm:pt>
    <dgm:pt modelId="{21CEF378-F1A2-493F-8470-EB9628215313}" type="pres">
      <dgm:prSet presAssocID="{807322EC-67FD-44B5-9FCC-F404C1E92A8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25EC9C2-6AA1-453D-9B0A-2CEE8FC88769}" type="pres">
      <dgm:prSet presAssocID="{807322EC-67FD-44B5-9FCC-F404C1E92A83}" presName="topArc2" presStyleLbl="parChTrans1D1" presStyleIdx="2" presStyleCnt="6"/>
      <dgm:spPr>
        <a:xfrm>
          <a:off x="69072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8E8740DF-AC90-4247-BEA9-574A3113EA07}" type="pres">
      <dgm:prSet presAssocID="{807322EC-67FD-44B5-9FCC-F404C1E92A83}" presName="bottomArc2" presStyleLbl="parChTrans1D1" presStyleIdx="3" presStyleCnt="6"/>
      <dgm:spPr>
        <a:xfrm>
          <a:off x="69072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9203F03D-9A90-4D19-9D6B-CF53B7D489FE}" type="pres">
      <dgm:prSet presAssocID="{807322EC-67FD-44B5-9FCC-F404C1E92A83}" presName="topConnNode2" presStyleLbl="node2" presStyleIdx="0" presStyleCnt="0"/>
      <dgm:spPr/>
      <dgm:t>
        <a:bodyPr/>
        <a:lstStyle/>
        <a:p>
          <a:endParaRPr lang="nl-BE"/>
        </a:p>
      </dgm:t>
    </dgm:pt>
    <dgm:pt modelId="{DC258ACA-FDCA-41CF-964F-650DB9A9520B}" type="pres">
      <dgm:prSet presAssocID="{807322EC-67FD-44B5-9FCC-F404C1E92A83}" presName="hierChild4" presStyleCnt="0"/>
      <dgm:spPr/>
    </dgm:pt>
    <dgm:pt modelId="{0877A4A7-251C-4E07-9CB2-49FC04F9AB39}" type="pres">
      <dgm:prSet presAssocID="{807322EC-67FD-44B5-9FCC-F404C1E92A83}" presName="hierChild5" presStyleCnt="0"/>
      <dgm:spPr/>
    </dgm:pt>
    <dgm:pt modelId="{606B9FBA-59F6-45E1-8EB8-F6D8DFCFE8FA}" type="pres">
      <dgm:prSet presAssocID="{4962A6EF-5677-49B5-AA88-14EE9410F7F3}" presName="Name28" presStyleLbl="parChTrans1D2" presStyleIdx="1" presStyleCnt="2"/>
      <dgm:spPr/>
      <dgm:t>
        <a:bodyPr/>
        <a:lstStyle/>
        <a:p>
          <a:endParaRPr lang="nl-BE"/>
        </a:p>
      </dgm:t>
    </dgm:pt>
    <dgm:pt modelId="{AF814C76-05FE-40A3-B410-589ECE03A2CA}" type="pres">
      <dgm:prSet presAssocID="{4CA103F5-E52E-4E19-8FE6-6A2086C3D70C}" presName="hierRoot2" presStyleCnt="0">
        <dgm:presLayoutVars>
          <dgm:hierBranch val="init"/>
        </dgm:presLayoutVars>
      </dgm:prSet>
      <dgm:spPr/>
    </dgm:pt>
    <dgm:pt modelId="{B08D9964-0D4D-48CA-84D6-275989E3F2CD}" type="pres">
      <dgm:prSet presAssocID="{4CA103F5-E52E-4E19-8FE6-6A2086C3D70C}" presName="rootComposite2" presStyleCnt="0"/>
      <dgm:spPr/>
    </dgm:pt>
    <dgm:pt modelId="{F30B24DA-5309-46CB-B3DA-DF750697A49B}" type="pres">
      <dgm:prSet presAssocID="{4CA103F5-E52E-4E19-8FE6-6A2086C3D70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A8F5A02-53AA-4AC9-AE57-14051E13C0C6}" type="pres">
      <dgm:prSet presAssocID="{4CA103F5-E52E-4E19-8FE6-6A2086C3D70C}" presName="topArc2" presStyleLbl="parChTrans1D1" presStyleIdx="4" presStyleCnt="6"/>
      <dgm:spPr>
        <a:xfrm>
          <a:off x="402674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673EC011-9547-450F-8C3D-180E18F6025E}" type="pres">
      <dgm:prSet presAssocID="{4CA103F5-E52E-4E19-8FE6-6A2086C3D70C}" presName="bottomArc2" presStyleLbl="parChTrans1D1" presStyleIdx="5" presStyleCnt="6"/>
      <dgm:spPr>
        <a:xfrm>
          <a:off x="402674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l-BE"/>
        </a:p>
      </dgm:t>
    </dgm:pt>
    <dgm:pt modelId="{C48227B8-D7FA-4AD1-BE31-682C05D5F9E9}" type="pres">
      <dgm:prSet presAssocID="{4CA103F5-E52E-4E19-8FE6-6A2086C3D70C}" presName="topConnNode2" presStyleLbl="node2" presStyleIdx="0" presStyleCnt="0"/>
      <dgm:spPr/>
      <dgm:t>
        <a:bodyPr/>
        <a:lstStyle/>
        <a:p>
          <a:endParaRPr lang="nl-BE"/>
        </a:p>
      </dgm:t>
    </dgm:pt>
    <dgm:pt modelId="{7A5BBFFE-EF4F-4052-8BCE-0BFFF6ECFC03}" type="pres">
      <dgm:prSet presAssocID="{4CA103F5-E52E-4E19-8FE6-6A2086C3D70C}" presName="hierChild4" presStyleCnt="0"/>
      <dgm:spPr/>
    </dgm:pt>
    <dgm:pt modelId="{ADA92AEF-556C-4D6E-9B9B-B46E6B09F0EE}" type="pres">
      <dgm:prSet presAssocID="{4CA103F5-E52E-4E19-8FE6-6A2086C3D70C}" presName="hierChild5" presStyleCnt="0"/>
      <dgm:spPr/>
    </dgm:pt>
    <dgm:pt modelId="{554BBD57-1E02-447D-8AB3-5C81DA7BD902}" type="pres">
      <dgm:prSet presAssocID="{1DDAC0CB-ECF6-4D10-B398-614CFAF1EED3}" presName="hierChild3" presStyleCnt="0"/>
      <dgm:spPr/>
    </dgm:pt>
  </dgm:ptLst>
  <dgm:cxnLst>
    <dgm:cxn modelId="{4056070E-E4E1-4FF1-8B22-046327FF12B0}" type="presOf" srcId="{807322EC-67FD-44B5-9FCC-F404C1E92A83}" destId="{9203F03D-9A90-4D19-9D6B-CF53B7D489FE}" srcOrd="1" destOrd="0" presId="urn:microsoft.com/office/officeart/2008/layout/HalfCircleOrganizationChart"/>
    <dgm:cxn modelId="{E1DDB5FE-2F96-44AD-9AC1-E1881ACE9526}" srcId="{E85F8AB3-0C14-41FF-A6FE-C16113BEC066}" destId="{1DDAC0CB-ECF6-4D10-B398-614CFAF1EED3}" srcOrd="0" destOrd="0" parTransId="{463A1F7B-2B18-4815-B847-0B4AA4093402}" sibTransId="{0E11D5A4-8C22-4E22-BD89-792D6FB4BE2F}"/>
    <dgm:cxn modelId="{B2A3F49A-989A-4C0C-A6E2-1F5BC899CE04}" type="presOf" srcId="{1DDAC0CB-ECF6-4D10-B398-614CFAF1EED3}" destId="{521C7946-F48C-49C5-91ED-0EF8E8122BAD}" srcOrd="1" destOrd="0" presId="urn:microsoft.com/office/officeart/2008/layout/HalfCircleOrganizationChart"/>
    <dgm:cxn modelId="{E51BB045-BB72-4705-96C7-652FFB00888A}" type="presOf" srcId="{1DDAC0CB-ECF6-4D10-B398-614CFAF1EED3}" destId="{EFCD378F-C9CF-4005-BA4D-BE385C0CAEF6}" srcOrd="0" destOrd="0" presId="urn:microsoft.com/office/officeart/2008/layout/HalfCircleOrganizationChart"/>
    <dgm:cxn modelId="{64FFDF9F-E687-4044-8935-468AFFC6C87A}" type="presOf" srcId="{4962A6EF-5677-49B5-AA88-14EE9410F7F3}" destId="{606B9FBA-59F6-45E1-8EB8-F6D8DFCFE8FA}" srcOrd="0" destOrd="0" presId="urn:microsoft.com/office/officeart/2008/layout/HalfCircleOrganizationChart"/>
    <dgm:cxn modelId="{4D39E9E9-C4F3-4A6F-9CD9-495F3B9B02C8}" srcId="{1DDAC0CB-ECF6-4D10-B398-614CFAF1EED3}" destId="{807322EC-67FD-44B5-9FCC-F404C1E92A83}" srcOrd="0" destOrd="0" parTransId="{09287ABB-9101-4493-81B7-2AC2BADB13E1}" sibTransId="{20537663-BC87-49F4-A91D-F185A9C47467}"/>
    <dgm:cxn modelId="{70D03DA7-9224-48DA-9FA2-1F1C31A289D5}" type="presOf" srcId="{4CA103F5-E52E-4E19-8FE6-6A2086C3D70C}" destId="{C48227B8-D7FA-4AD1-BE31-682C05D5F9E9}" srcOrd="1" destOrd="0" presId="urn:microsoft.com/office/officeart/2008/layout/HalfCircleOrganizationChart"/>
    <dgm:cxn modelId="{FE2CD94E-0F80-4723-8D2E-46923C4D97F3}" srcId="{1DDAC0CB-ECF6-4D10-B398-614CFAF1EED3}" destId="{4CA103F5-E52E-4E19-8FE6-6A2086C3D70C}" srcOrd="1" destOrd="0" parTransId="{4962A6EF-5677-49B5-AA88-14EE9410F7F3}" sibTransId="{EC65F07F-2D8F-4D9E-9F3A-075B51FC833D}"/>
    <dgm:cxn modelId="{B183C643-A4A4-42A6-917C-30D2BD13887A}" type="presOf" srcId="{09287ABB-9101-4493-81B7-2AC2BADB13E1}" destId="{A038C629-E863-4466-9B1D-968484782CE2}" srcOrd="0" destOrd="0" presId="urn:microsoft.com/office/officeart/2008/layout/HalfCircleOrganizationChart"/>
    <dgm:cxn modelId="{9297D245-ACCD-464B-96D3-6893616EE78A}" type="presOf" srcId="{4CA103F5-E52E-4E19-8FE6-6A2086C3D70C}" destId="{F30B24DA-5309-46CB-B3DA-DF750697A49B}" srcOrd="0" destOrd="0" presId="urn:microsoft.com/office/officeart/2008/layout/HalfCircleOrganizationChart"/>
    <dgm:cxn modelId="{6694251E-5766-4423-A360-3F45E4BE207F}" type="presOf" srcId="{807322EC-67FD-44B5-9FCC-F404C1E92A83}" destId="{21CEF378-F1A2-493F-8470-EB9628215313}" srcOrd="0" destOrd="0" presId="urn:microsoft.com/office/officeart/2008/layout/HalfCircleOrganizationChart"/>
    <dgm:cxn modelId="{684BF546-97CF-4D5B-96A0-4C0C81AE227F}" type="presOf" srcId="{E85F8AB3-0C14-41FF-A6FE-C16113BEC066}" destId="{5C86486D-A108-400F-9E61-B772CF5777F4}" srcOrd="0" destOrd="0" presId="urn:microsoft.com/office/officeart/2008/layout/HalfCircleOrganizationChart"/>
    <dgm:cxn modelId="{B5533435-754C-47A4-ABD0-F92D637D9D96}" type="presParOf" srcId="{5C86486D-A108-400F-9E61-B772CF5777F4}" destId="{74403DA8-B19A-4732-AEDD-0300CC2627D9}" srcOrd="0" destOrd="0" presId="urn:microsoft.com/office/officeart/2008/layout/HalfCircleOrganizationChart"/>
    <dgm:cxn modelId="{16A616E5-4327-43A9-A9AD-807BB7FC13FE}" type="presParOf" srcId="{74403DA8-B19A-4732-AEDD-0300CC2627D9}" destId="{47452ACA-A0EB-4B81-9F8A-7938A0C6BFA4}" srcOrd="0" destOrd="0" presId="urn:microsoft.com/office/officeart/2008/layout/HalfCircleOrganizationChart"/>
    <dgm:cxn modelId="{DBDF5758-CEE1-460C-BC32-750680BB3A78}" type="presParOf" srcId="{47452ACA-A0EB-4B81-9F8A-7938A0C6BFA4}" destId="{EFCD378F-C9CF-4005-BA4D-BE385C0CAEF6}" srcOrd="0" destOrd="0" presId="urn:microsoft.com/office/officeart/2008/layout/HalfCircleOrganizationChart"/>
    <dgm:cxn modelId="{F4C9CEEC-A141-4C59-9D09-6156876F75DD}" type="presParOf" srcId="{47452ACA-A0EB-4B81-9F8A-7938A0C6BFA4}" destId="{EC9AF7A8-6ECD-46D3-93DF-E46D97A1698A}" srcOrd="1" destOrd="0" presId="urn:microsoft.com/office/officeart/2008/layout/HalfCircleOrganizationChart"/>
    <dgm:cxn modelId="{5F6C068F-7C52-47A9-9FDD-F4751CC8F22A}" type="presParOf" srcId="{47452ACA-A0EB-4B81-9F8A-7938A0C6BFA4}" destId="{3FFA7452-B5AD-4E42-9B69-1D232DAFFB21}" srcOrd="2" destOrd="0" presId="urn:microsoft.com/office/officeart/2008/layout/HalfCircleOrganizationChart"/>
    <dgm:cxn modelId="{47E61644-B3D9-4D0C-9A44-DD1E260EAF94}" type="presParOf" srcId="{47452ACA-A0EB-4B81-9F8A-7938A0C6BFA4}" destId="{521C7946-F48C-49C5-91ED-0EF8E8122BAD}" srcOrd="3" destOrd="0" presId="urn:microsoft.com/office/officeart/2008/layout/HalfCircleOrganizationChart"/>
    <dgm:cxn modelId="{B446F328-88A9-4894-BD3A-CE337FA6139F}" type="presParOf" srcId="{74403DA8-B19A-4732-AEDD-0300CC2627D9}" destId="{6DA7928F-1C25-431D-A7E1-9DD85112F06C}" srcOrd="1" destOrd="0" presId="urn:microsoft.com/office/officeart/2008/layout/HalfCircleOrganizationChart"/>
    <dgm:cxn modelId="{B21E6E1A-9ADC-4080-A7C5-7AF8F4622E9F}" type="presParOf" srcId="{6DA7928F-1C25-431D-A7E1-9DD85112F06C}" destId="{A038C629-E863-4466-9B1D-968484782CE2}" srcOrd="0" destOrd="0" presId="urn:microsoft.com/office/officeart/2008/layout/HalfCircleOrganizationChart"/>
    <dgm:cxn modelId="{94119D5B-FF76-4509-9201-0F998C1AA23E}" type="presParOf" srcId="{6DA7928F-1C25-431D-A7E1-9DD85112F06C}" destId="{AAB9BAE6-8080-40E6-AB66-219EBC28D750}" srcOrd="1" destOrd="0" presId="urn:microsoft.com/office/officeart/2008/layout/HalfCircleOrganizationChart"/>
    <dgm:cxn modelId="{A2037256-E7A5-4899-AFF1-F3088CBF2A70}" type="presParOf" srcId="{AAB9BAE6-8080-40E6-AB66-219EBC28D750}" destId="{6F2CBEB1-038B-4526-93B2-CDB079CC9732}" srcOrd="0" destOrd="0" presId="urn:microsoft.com/office/officeart/2008/layout/HalfCircleOrganizationChart"/>
    <dgm:cxn modelId="{B6F16999-F75F-486D-8E2E-FBC38DBA29E0}" type="presParOf" srcId="{6F2CBEB1-038B-4526-93B2-CDB079CC9732}" destId="{21CEF378-F1A2-493F-8470-EB9628215313}" srcOrd="0" destOrd="0" presId="urn:microsoft.com/office/officeart/2008/layout/HalfCircleOrganizationChart"/>
    <dgm:cxn modelId="{1DAA9A54-FE49-4749-A48E-549AF1FBBC6F}" type="presParOf" srcId="{6F2CBEB1-038B-4526-93B2-CDB079CC9732}" destId="{525EC9C2-6AA1-453D-9B0A-2CEE8FC88769}" srcOrd="1" destOrd="0" presId="urn:microsoft.com/office/officeart/2008/layout/HalfCircleOrganizationChart"/>
    <dgm:cxn modelId="{9085179A-7A49-4BE0-896A-61BA411A208C}" type="presParOf" srcId="{6F2CBEB1-038B-4526-93B2-CDB079CC9732}" destId="{8E8740DF-AC90-4247-BEA9-574A3113EA07}" srcOrd="2" destOrd="0" presId="urn:microsoft.com/office/officeart/2008/layout/HalfCircleOrganizationChart"/>
    <dgm:cxn modelId="{CC04A4BE-8D87-4DDE-B35C-0B9EEE39B60C}" type="presParOf" srcId="{6F2CBEB1-038B-4526-93B2-CDB079CC9732}" destId="{9203F03D-9A90-4D19-9D6B-CF53B7D489FE}" srcOrd="3" destOrd="0" presId="urn:microsoft.com/office/officeart/2008/layout/HalfCircleOrganizationChart"/>
    <dgm:cxn modelId="{2BADF545-2AD4-4679-8FB8-DBA5616E912C}" type="presParOf" srcId="{AAB9BAE6-8080-40E6-AB66-219EBC28D750}" destId="{DC258ACA-FDCA-41CF-964F-650DB9A9520B}" srcOrd="1" destOrd="0" presId="urn:microsoft.com/office/officeart/2008/layout/HalfCircleOrganizationChart"/>
    <dgm:cxn modelId="{72B283BE-EF05-49A7-92FD-DFAB21C80967}" type="presParOf" srcId="{AAB9BAE6-8080-40E6-AB66-219EBC28D750}" destId="{0877A4A7-251C-4E07-9CB2-49FC04F9AB39}" srcOrd="2" destOrd="0" presId="urn:microsoft.com/office/officeart/2008/layout/HalfCircleOrganizationChart"/>
    <dgm:cxn modelId="{2FE7BF47-A0EA-4368-A2F4-5D441EA7B755}" type="presParOf" srcId="{6DA7928F-1C25-431D-A7E1-9DD85112F06C}" destId="{606B9FBA-59F6-45E1-8EB8-F6D8DFCFE8FA}" srcOrd="2" destOrd="0" presId="urn:microsoft.com/office/officeart/2008/layout/HalfCircleOrganizationChart"/>
    <dgm:cxn modelId="{1DAA4D9A-C544-498C-9AA0-A93080C04F3F}" type="presParOf" srcId="{6DA7928F-1C25-431D-A7E1-9DD85112F06C}" destId="{AF814C76-05FE-40A3-B410-589ECE03A2CA}" srcOrd="3" destOrd="0" presId="urn:microsoft.com/office/officeart/2008/layout/HalfCircleOrganizationChart"/>
    <dgm:cxn modelId="{BFD48598-C737-4C41-8202-F948DDF7D0BC}" type="presParOf" srcId="{AF814C76-05FE-40A3-B410-589ECE03A2CA}" destId="{B08D9964-0D4D-48CA-84D6-275989E3F2CD}" srcOrd="0" destOrd="0" presId="urn:microsoft.com/office/officeart/2008/layout/HalfCircleOrganizationChart"/>
    <dgm:cxn modelId="{34474CD0-2A3B-4748-B2CB-8B5C37B060FD}" type="presParOf" srcId="{B08D9964-0D4D-48CA-84D6-275989E3F2CD}" destId="{F30B24DA-5309-46CB-B3DA-DF750697A49B}" srcOrd="0" destOrd="0" presId="urn:microsoft.com/office/officeart/2008/layout/HalfCircleOrganizationChart"/>
    <dgm:cxn modelId="{F7C4240A-F99E-45DB-86B6-A4C405841C65}" type="presParOf" srcId="{B08D9964-0D4D-48CA-84D6-275989E3F2CD}" destId="{AA8F5A02-53AA-4AC9-AE57-14051E13C0C6}" srcOrd="1" destOrd="0" presId="urn:microsoft.com/office/officeart/2008/layout/HalfCircleOrganizationChart"/>
    <dgm:cxn modelId="{B6FE9B5D-F96A-4CD4-B1EE-7A43D5F1C7E5}" type="presParOf" srcId="{B08D9964-0D4D-48CA-84D6-275989E3F2CD}" destId="{673EC011-9547-450F-8C3D-180E18F6025E}" srcOrd="2" destOrd="0" presId="urn:microsoft.com/office/officeart/2008/layout/HalfCircleOrganizationChart"/>
    <dgm:cxn modelId="{B173E415-5F43-486C-A3EF-349F459487CE}" type="presParOf" srcId="{B08D9964-0D4D-48CA-84D6-275989E3F2CD}" destId="{C48227B8-D7FA-4AD1-BE31-682C05D5F9E9}" srcOrd="3" destOrd="0" presId="urn:microsoft.com/office/officeart/2008/layout/HalfCircleOrganizationChart"/>
    <dgm:cxn modelId="{322C7378-4430-4D8F-81E0-4C3513C2EEB9}" type="presParOf" srcId="{AF814C76-05FE-40A3-B410-589ECE03A2CA}" destId="{7A5BBFFE-EF4F-4052-8BCE-0BFFF6ECFC03}" srcOrd="1" destOrd="0" presId="urn:microsoft.com/office/officeart/2008/layout/HalfCircleOrganizationChart"/>
    <dgm:cxn modelId="{3FF3CEB7-3E59-4078-B63D-648433F5A600}" type="presParOf" srcId="{AF814C76-05FE-40A3-B410-589ECE03A2CA}" destId="{ADA92AEF-556C-4D6E-9B9B-B46E6B09F0EE}" srcOrd="2" destOrd="0" presId="urn:microsoft.com/office/officeart/2008/layout/HalfCircleOrganizationChart"/>
    <dgm:cxn modelId="{D9E0425E-4C3F-48F7-AD28-36986B472568}" type="presParOf" srcId="{74403DA8-B19A-4732-AEDD-0300CC2627D9}" destId="{554BBD57-1E02-447D-8AB3-5C81DA7BD90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745B2-19B9-49B5-9EB1-F0B53F8F912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43A7EAD-D4EE-4D82-B9EE-0B95D39A4BB0}">
      <dgm:prSet phldrT="[Tekst]" custT="1"/>
      <dgm:spPr/>
      <dgm:t>
        <a:bodyPr/>
        <a:lstStyle/>
        <a:p>
          <a:r>
            <a:rPr lang="nl-BE" sz="2800" dirty="0" smtClean="0">
              <a:latin typeface="Calibri" panose="020F0502020204030204" pitchFamily="34" charset="0"/>
            </a:rPr>
            <a:t>52 schools</a:t>
          </a:r>
        </a:p>
      </dgm:t>
    </dgm:pt>
    <dgm:pt modelId="{25A09278-5306-4D6C-AC2E-225B754D70BD}" type="parTrans" cxnId="{2928F930-43BC-4942-A21A-0B95ACAFF4F6}">
      <dgm:prSet/>
      <dgm:spPr/>
      <dgm:t>
        <a:bodyPr/>
        <a:lstStyle/>
        <a:p>
          <a:endParaRPr lang="nl-BE"/>
        </a:p>
      </dgm:t>
    </dgm:pt>
    <dgm:pt modelId="{52ABF444-7DED-42F7-9D7B-515165780B29}" type="sibTrans" cxnId="{2928F930-43BC-4942-A21A-0B95ACAFF4F6}">
      <dgm:prSet/>
      <dgm:spPr/>
      <dgm:t>
        <a:bodyPr/>
        <a:lstStyle/>
        <a:p>
          <a:endParaRPr lang="nl-BE"/>
        </a:p>
      </dgm:t>
    </dgm:pt>
    <dgm:pt modelId="{90550573-CB30-411E-9A5D-8B8AEB3BBAA4}">
      <dgm:prSet phldrT="[Tekst]" custT="1"/>
      <dgm:spPr/>
      <dgm:t>
        <a:bodyPr/>
        <a:lstStyle/>
        <a:p>
          <a:endParaRPr lang="nl-BE" sz="1400" dirty="0" smtClean="0"/>
        </a:p>
        <a:p>
          <a:r>
            <a:rPr lang="nl-BE" sz="1400" dirty="0" smtClean="0">
              <a:latin typeface="Calibri" panose="020F0502020204030204" pitchFamily="34" charset="0"/>
            </a:rPr>
            <a:t>2015-2016</a:t>
          </a:r>
        </a:p>
        <a:p>
          <a:r>
            <a:rPr lang="nl-BE" sz="3200" dirty="0" smtClean="0">
              <a:latin typeface="Calibri" panose="020F0502020204030204" pitchFamily="34" charset="0"/>
            </a:rPr>
            <a:t>231 </a:t>
          </a:r>
          <a:r>
            <a:rPr lang="nl-BE" sz="3200" dirty="0" err="1" smtClean="0">
              <a:latin typeface="Calibri" panose="020F0502020204030204" pitchFamily="34" charset="0"/>
            </a:rPr>
            <a:t>applications</a:t>
          </a:r>
          <a:endParaRPr lang="nl-BE" sz="3200" dirty="0" smtClean="0">
            <a:latin typeface="Calibri" panose="020F0502020204030204" pitchFamily="34" charset="0"/>
          </a:endParaRPr>
        </a:p>
        <a:p>
          <a:endParaRPr lang="nl-BE" sz="2200" dirty="0"/>
        </a:p>
      </dgm:t>
    </dgm:pt>
    <dgm:pt modelId="{9EF742BE-D1F9-449F-8B95-C6DE20931B67}" type="parTrans" cxnId="{380D74FF-881E-4CFC-A6C7-7E101DE21F38}">
      <dgm:prSet/>
      <dgm:spPr/>
      <dgm:t>
        <a:bodyPr/>
        <a:lstStyle/>
        <a:p>
          <a:endParaRPr lang="nl-BE"/>
        </a:p>
      </dgm:t>
    </dgm:pt>
    <dgm:pt modelId="{1589ED72-01F7-4005-994B-2E3CF37FCFEC}" type="sibTrans" cxnId="{380D74FF-881E-4CFC-A6C7-7E101DE21F38}">
      <dgm:prSet/>
      <dgm:spPr/>
      <dgm:t>
        <a:bodyPr/>
        <a:lstStyle/>
        <a:p>
          <a:endParaRPr lang="nl-BE"/>
        </a:p>
      </dgm:t>
    </dgm:pt>
    <dgm:pt modelId="{FFDCA6FB-F1BE-4A87-9961-C20B53F5CE77}">
      <dgm:prSet phldrT="[Tekst]" custT="1"/>
      <dgm:spPr/>
      <dgm:t>
        <a:bodyPr/>
        <a:lstStyle/>
        <a:p>
          <a:r>
            <a:rPr lang="nl-BE" sz="1600" b="1" dirty="0" err="1" smtClean="0">
              <a:latin typeface="Calibri" panose="020F0502020204030204" pitchFamily="34" charset="0"/>
            </a:rPr>
            <a:t>Secundary</a:t>
          </a:r>
          <a:r>
            <a:rPr lang="nl-BE" sz="1600" b="1" dirty="0" smtClean="0">
              <a:latin typeface="Calibri" panose="020F0502020204030204" pitchFamily="34" charset="0"/>
            </a:rPr>
            <a:t> schools</a:t>
          </a:r>
        </a:p>
        <a:p>
          <a:r>
            <a:rPr lang="nl-BE" sz="1600" dirty="0" smtClean="0">
              <a:latin typeface="Calibri" panose="020F0502020204030204" pitchFamily="34" charset="0"/>
            </a:rPr>
            <a:t>34 % </a:t>
          </a:r>
          <a:r>
            <a:rPr lang="nl-BE" sz="1600" dirty="0" err="1" smtClean="0">
              <a:latin typeface="Calibri" panose="020F0502020204030204" pitchFamily="34" charset="0"/>
            </a:rPr>
            <a:t>regular</a:t>
          </a:r>
          <a:endParaRPr lang="nl-BE" sz="1600" dirty="0" smtClean="0">
            <a:latin typeface="Calibri" panose="020F0502020204030204" pitchFamily="34" charset="0"/>
          </a:endParaRPr>
        </a:p>
        <a:p>
          <a:r>
            <a:rPr lang="nl-BE" sz="1600" dirty="0" smtClean="0">
              <a:latin typeface="Calibri" panose="020F0502020204030204" pitchFamily="34" charset="0"/>
            </a:rPr>
            <a:t>66 % special </a:t>
          </a:r>
          <a:r>
            <a:rPr lang="nl-BE" sz="1600" dirty="0" err="1" smtClean="0">
              <a:latin typeface="Calibri" panose="020F0502020204030204" pitchFamily="34" charset="0"/>
            </a:rPr>
            <a:t>needs</a:t>
          </a:r>
          <a:endParaRPr lang="nl-BE" sz="1600" dirty="0" smtClean="0">
            <a:latin typeface="Calibri" panose="020F0502020204030204" pitchFamily="34" charset="0"/>
          </a:endParaRPr>
        </a:p>
        <a:p>
          <a:endParaRPr lang="nl-BE" sz="1300" dirty="0"/>
        </a:p>
      </dgm:t>
    </dgm:pt>
    <dgm:pt modelId="{A7900F3B-9E5C-4256-84F4-2A05EC4518D1}" type="parTrans" cxnId="{18D91731-3C73-48F8-A3E2-54F1A0F350D4}">
      <dgm:prSet/>
      <dgm:spPr/>
      <dgm:t>
        <a:bodyPr/>
        <a:lstStyle/>
        <a:p>
          <a:endParaRPr lang="nl-BE"/>
        </a:p>
      </dgm:t>
    </dgm:pt>
    <dgm:pt modelId="{858FC6E3-3306-4575-8BA2-D4EB128E6657}" type="sibTrans" cxnId="{18D91731-3C73-48F8-A3E2-54F1A0F350D4}">
      <dgm:prSet/>
      <dgm:spPr/>
      <dgm:t>
        <a:bodyPr/>
        <a:lstStyle/>
        <a:p>
          <a:endParaRPr lang="nl-BE"/>
        </a:p>
      </dgm:t>
    </dgm:pt>
    <dgm:pt modelId="{A0B51F8D-338C-498A-BF14-04D293EBF596}">
      <dgm:prSet phldrT="[Tekst]" custT="1"/>
      <dgm:spPr/>
      <dgm:t>
        <a:bodyPr/>
        <a:lstStyle/>
        <a:p>
          <a:r>
            <a:rPr lang="nl-BE" sz="1600" b="1" dirty="0" err="1" smtClean="0">
              <a:latin typeface="Calibri" panose="020F0502020204030204" pitchFamily="34" charset="0"/>
            </a:rPr>
            <a:t>Primary</a:t>
          </a:r>
          <a:r>
            <a:rPr lang="nl-BE" sz="1600" b="1" dirty="0" smtClean="0">
              <a:latin typeface="Calibri" panose="020F0502020204030204" pitchFamily="34" charset="0"/>
            </a:rPr>
            <a:t> schools</a:t>
          </a:r>
        </a:p>
        <a:p>
          <a:r>
            <a:rPr lang="nl-BE" sz="1600" dirty="0" smtClean="0">
              <a:latin typeface="Calibri" panose="020F0502020204030204" pitchFamily="34" charset="0"/>
            </a:rPr>
            <a:t>72 % </a:t>
          </a:r>
          <a:r>
            <a:rPr lang="nl-BE" sz="1600" dirty="0" err="1" smtClean="0">
              <a:latin typeface="Calibri" panose="020F0502020204030204" pitchFamily="34" charset="0"/>
            </a:rPr>
            <a:t>regular</a:t>
          </a:r>
          <a:endParaRPr lang="nl-BE" sz="1600" dirty="0" smtClean="0">
            <a:latin typeface="Calibri" panose="020F0502020204030204" pitchFamily="34" charset="0"/>
          </a:endParaRPr>
        </a:p>
        <a:p>
          <a:r>
            <a:rPr lang="nl-BE" sz="1600" dirty="0" smtClean="0">
              <a:latin typeface="Calibri" panose="020F0502020204030204" pitchFamily="34" charset="0"/>
            </a:rPr>
            <a:t>28 % special </a:t>
          </a:r>
          <a:r>
            <a:rPr lang="nl-BE" sz="1600" dirty="0" err="1" smtClean="0">
              <a:latin typeface="Calibri" panose="020F0502020204030204" pitchFamily="34" charset="0"/>
            </a:rPr>
            <a:t>needs</a:t>
          </a:r>
          <a:endParaRPr lang="nl-BE" sz="1600" dirty="0" smtClean="0">
            <a:latin typeface="Calibri" panose="020F0502020204030204" pitchFamily="34" charset="0"/>
          </a:endParaRPr>
        </a:p>
        <a:p>
          <a:endParaRPr lang="nl-BE" sz="1300" dirty="0"/>
        </a:p>
      </dgm:t>
    </dgm:pt>
    <dgm:pt modelId="{E2896042-1EE3-4489-BB6C-E862AC818C00}" type="parTrans" cxnId="{C440D864-AB9C-4CD7-B394-4CD0EAD8A546}">
      <dgm:prSet/>
      <dgm:spPr/>
      <dgm:t>
        <a:bodyPr/>
        <a:lstStyle/>
        <a:p>
          <a:endParaRPr lang="nl-BE"/>
        </a:p>
      </dgm:t>
    </dgm:pt>
    <dgm:pt modelId="{B5F020A1-3B18-45C8-AEC4-5F288D6DB611}" type="sibTrans" cxnId="{C440D864-AB9C-4CD7-B394-4CD0EAD8A546}">
      <dgm:prSet/>
      <dgm:spPr/>
      <dgm:t>
        <a:bodyPr/>
        <a:lstStyle/>
        <a:p>
          <a:endParaRPr lang="nl-BE"/>
        </a:p>
      </dgm:t>
    </dgm:pt>
    <dgm:pt modelId="{F7865DC8-46C1-46D4-99F3-1D10F181691A}" type="pres">
      <dgm:prSet presAssocID="{0EE745B2-19B9-49B5-9EB1-F0B53F8F91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BE"/>
        </a:p>
      </dgm:t>
    </dgm:pt>
    <dgm:pt modelId="{CC55DC20-06AD-4DB6-8DA5-BA0FAF808EE6}" type="pres">
      <dgm:prSet presAssocID="{243A7EAD-D4EE-4D82-B9EE-0B95D39A4BB0}" presName="singleCycle" presStyleCnt="0"/>
      <dgm:spPr/>
      <dgm:t>
        <a:bodyPr/>
        <a:lstStyle/>
        <a:p>
          <a:endParaRPr lang="nl-BE"/>
        </a:p>
      </dgm:t>
    </dgm:pt>
    <dgm:pt modelId="{4EF333D9-889B-4915-A511-1409937DE2CD}" type="pres">
      <dgm:prSet presAssocID="{243A7EAD-D4EE-4D82-B9EE-0B95D39A4BB0}" presName="singleCenter" presStyleLbl="node1" presStyleIdx="0" presStyleCnt="4" custScaleX="122405" custScaleY="121622" custLinFactNeighborX="452" custLinFactNeighborY="-2529">
        <dgm:presLayoutVars>
          <dgm:chMax val="7"/>
          <dgm:chPref val="7"/>
        </dgm:presLayoutVars>
      </dgm:prSet>
      <dgm:spPr/>
      <dgm:t>
        <a:bodyPr/>
        <a:lstStyle/>
        <a:p>
          <a:endParaRPr lang="nl-BE"/>
        </a:p>
      </dgm:t>
    </dgm:pt>
    <dgm:pt modelId="{8737A5E4-25D1-4183-8FEC-10828A99DD9B}" type="pres">
      <dgm:prSet presAssocID="{9EF742BE-D1F9-449F-8B95-C6DE20931B67}" presName="Name56" presStyleLbl="parChTrans1D2" presStyleIdx="0" presStyleCnt="3"/>
      <dgm:spPr/>
      <dgm:t>
        <a:bodyPr/>
        <a:lstStyle/>
        <a:p>
          <a:endParaRPr lang="nl-BE"/>
        </a:p>
      </dgm:t>
    </dgm:pt>
    <dgm:pt modelId="{EE6AB056-DFA5-4A43-A79D-3FAE14137F7C}" type="pres">
      <dgm:prSet presAssocID="{90550573-CB30-411E-9A5D-8B8AEB3BBAA4}" presName="text0" presStyleLbl="node1" presStyleIdx="1" presStyleCnt="4" custScaleX="329443" custScaleY="208380" custRadScaleRad="99766" custRadScaleInc="-44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FBA8357-3875-4E4F-BC73-9DE634C2FCA2}" type="pres">
      <dgm:prSet presAssocID="{A7900F3B-9E5C-4256-84F4-2A05EC4518D1}" presName="Name56" presStyleLbl="parChTrans1D2" presStyleIdx="1" presStyleCnt="3"/>
      <dgm:spPr/>
      <dgm:t>
        <a:bodyPr/>
        <a:lstStyle/>
        <a:p>
          <a:endParaRPr lang="nl-BE"/>
        </a:p>
      </dgm:t>
    </dgm:pt>
    <dgm:pt modelId="{7E223E09-653A-4106-8E04-CEEBAFF17402}" type="pres">
      <dgm:prSet presAssocID="{FFDCA6FB-F1BE-4A87-9961-C20B53F5CE77}" presName="text0" presStyleLbl="node1" presStyleIdx="2" presStyleCnt="4" custScaleX="236912" custScaleY="167380" custRadScaleRad="111866" custRadScaleInc="-1757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A494BDB-7A01-471A-8338-EAD59E29830C}" type="pres">
      <dgm:prSet presAssocID="{E2896042-1EE3-4489-BB6C-E862AC818C00}" presName="Name56" presStyleLbl="parChTrans1D2" presStyleIdx="2" presStyleCnt="3"/>
      <dgm:spPr/>
      <dgm:t>
        <a:bodyPr/>
        <a:lstStyle/>
        <a:p>
          <a:endParaRPr lang="nl-BE"/>
        </a:p>
      </dgm:t>
    </dgm:pt>
    <dgm:pt modelId="{6412C288-CEF7-4981-99B8-9AF405185350}" type="pres">
      <dgm:prSet presAssocID="{A0B51F8D-338C-498A-BF14-04D293EBF596}" presName="text0" presStyleLbl="node1" presStyleIdx="3" presStyleCnt="4" custScaleX="214138" custScaleY="176225" custRadScaleRad="103209" custRadScaleInc="1510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604FFF4-38BC-43D6-A2B2-6DDB6B3ED6F6}" type="presOf" srcId="{A7900F3B-9E5C-4256-84F4-2A05EC4518D1}" destId="{4FBA8357-3875-4E4F-BC73-9DE634C2FCA2}" srcOrd="0" destOrd="0" presId="urn:microsoft.com/office/officeart/2008/layout/RadialCluster"/>
    <dgm:cxn modelId="{59DCD15C-3D8A-42BF-9ADE-30D3E7445D11}" type="presOf" srcId="{E2896042-1EE3-4489-BB6C-E862AC818C00}" destId="{FA494BDB-7A01-471A-8338-EAD59E29830C}" srcOrd="0" destOrd="0" presId="urn:microsoft.com/office/officeart/2008/layout/RadialCluster"/>
    <dgm:cxn modelId="{380D74FF-881E-4CFC-A6C7-7E101DE21F38}" srcId="{243A7EAD-D4EE-4D82-B9EE-0B95D39A4BB0}" destId="{90550573-CB30-411E-9A5D-8B8AEB3BBAA4}" srcOrd="0" destOrd="0" parTransId="{9EF742BE-D1F9-449F-8B95-C6DE20931B67}" sibTransId="{1589ED72-01F7-4005-994B-2E3CF37FCFEC}"/>
    <dgm:cxn modelId="{47D6D8A1-A100-4749-97AE-56222CD50FCF}" type="presOf" srcId="{0EE745B2-19B9-49B5-9EB1-F0B53F8F9124}" destId="{F7865DC8-46C1-46D4-99F3-1D10F181691A}" srcOrd="0" destOrd="0" presId="urn:microsoft.com/office/officeart/2008/layout/RadialCluster"/>
    <dgm:cxn modelId="{CDE36AED-1391-44A4-BB33-4B9D3FA4E32B}" type="presOf" srcId="{243A7EAD-D4EE-4D82-B9EE-0B95D39A4BB0}" destId="{4EF333D9-889B-4915-A511-1409937DE2CD}" srcOrd="0" destOrd="0" presId="urn:microsoft.com/office/officeart/2008/layout/RadialCluster"/>
    <dgm:cxn modelId="{92C73E30-257F-41F4-8098-AF6339FF455C}" type="presOf" srcId="{9EF742BE-D1F9-449F-8B95-C6DE20931B67}" destId="{8737A5E4-25D1-4183-8FEC-10828A99DD9B}" srcOrd="0" destOrd="0" presId="urn:microsoft.com/office/officeart/2008/layout/RadialCluster"/>
    <dgm:cxn modelId="{2928F930-43BC-4942-A21A-0B95ACAFF4F6}" srcId="{0EE745B2-19B9-49B5-9EB1-F0B53F8F9124}" destId="{243A7EAD-D4EE-4D82-B9EE-0B95D39A4BB0}" srcOrd="0" destOrd="0" parTransId="{25A09278-5306-4D6C-AC2E-225B754D70BD}" sibTransId="{52ABF444-7DED-42F7-9D7B-515165780B29}"/>
    <dgm:cxn modelId="{C440D864-AB9C-4CD7-B394-4CD0EAD8A546}" srcId="{243A7EAD-D4EE-4D82-B9EE-0B95D39A4BB0}" destId="{A0B51F8D-338C-498A-BF14-04D293EBF596}" srcOrd="2" destOrd="0" parTransId="{E2896042-1EE3-4489-BB6C-E862AC818C00}" sibTransId="{B5F020A1-3B18-45C8-AEC4-5F288D6DB611}"/>
    <dgm:cxn modelId="{18D91731-3C73-48F8-A3E2-54F1A0F350D4}" srcId="{243A7EAD-D4EE-4D82-B9EE-0B95D39A4BB0}" destId="{FFDCA6FB-F1BE-4A87-9961-C20B53F5CE77}" srcOrd="1" destOrd="0" parTransId="{A7900F3B-9E5C-4256-84F4-2A05EC4518D1}" sibTransId="{858FC6E3-3306-4575-8BA2-D4EB128E6657}"/>
    <dgm:cxn modelId="{174639E3-2671-4375-9A00-F1225EBBC5A7}" type="presOf" srcId="{FFDCA6FB-F1BE-4A87-9961-C20B53F5CE77}" destId="{7E223E09-653A-4106-8E04-CEEBAFF17402}" srcOrd="0" destOrd="0" presId="urn:microsoft.com/office/officeart/2008/layout/RadialCluster"/>
    <dgm:cxn modelId="{505FFDF5-736A-4FBC-A11C-BCF2AD34B6E8}" type="presOf" srcId="{A0B51F8D-338C-498A-BF14-04D293EBF596}" destId="{6412C288-CEF7-4981-99B8-9AF405185350}" srcOrd="0" destOrd="0" presId="urn:microsoft.com/office/officeart/2008/layout/RadialCluster"/>
    <dgm:cxn modelId="{D9A6E9F7-B125-491D-90C4-9B6981397616}" type="presOf" srcId="{90550573-CB30-411E-9A5D-8B8AEB3BBAA4}" destId="{EE6AB056-DFA5-4A43-A79D-3FAE14137F7C}" srcOrd="0" destOrd="0" presId="urn:microsoft.com/office/officeart/2008/layout/RadialCluster"/>
    <dgm:cxn modelId="{A41A6CD4-3E58-44B3-83FE-79E8BA20FCEA}" type="presParOf" srcId="{F7865DC8-46C1-46D4-99F3-1D10F181691A}" destId="{CC55DC20-06AD-4DB6-8DA5-BA0FAF808EE6}" srcOrd="0" destOrd="0" presId="urn:microsoft.com/office/officeart/2008/layout/RadialCluster"/>
    <dgm:cxn modelId="{E2E7D289-E0EB-4DEF-BF6B-E53E90E7FEAE}" type="presParOf" srcId="{CC55DC20-06AD-4DB6-8DA5-BA0FAF808EE6}" destId="{4EF333D9-889B-4915-A511-1409937DE2CD}" srcOrd="0" destOrd="0" presId="urn:microsoft.com/office/officeart/2008/layout/RadialCluster"/>
    <dgm:cxn modelId="{B13D088B-1EF0-440A-B313-DFCB941E640F}" type="presParOf" srcId="{CC55DC20-06AD-4DB6-8DA5-BA0FAF808EE6}" destId="{8737A5E4-25D1-4183-8FEC-10828A99DD9B}" srcOrd="1" destOrd="0" presId="urn:microsoft.com/office/officeart/2008/layout/RadialCluster"/>
    <dgm:cxn modelId="{CCE669A3-0C56-47D3-A911-9A227347B87E}" type="presParOf" srcId="{CC55DC20-06AD-4DB6-8DA5-BA0FAF808EE6}" destId="{EE6AB056-DFA5-4A43-A79D-3FAE14137F7C}" srcOrd="2" destOrd="0" presId="urn:microsoft.com/office/officeart/2008/layout/RadialCluster"/>
    <dgm:cxn modelId="{EDA7E0CB-0198-46B1-B5D5-E217F5B1295B}" type="presParOf" srcId="{CC55DC20-06AD-4DB6-8DA5-BA0FAF808EE6}" destId="{4FBA8357-3875-4E4F-BC73-9DE634C2FCA2}" srcOrd="3" destOrd="0" presId="urn:microsoft.com/office/officeart/2008/layout/RadialCluster"/>
    <dgm:cxn modelId="{34173D22-85FF-4B36-8D9F-FC0A6686CF9E}" type="presParOf" srcId="{CC55DC20-06AD-4DB6-8DA5-BA0FAF808EE6}" destId="{7E223E09-653A-4106-8E04-CEEBAFF17402}" srcOrd="4" destOrd="0" presId="urn:microsoft.com/office/officeart/2008/layout/RadialCluster"/>
    <dgm:cxn modelId="{2B1C65DB-E6D3-4DFF-814D-379ED59A3B74}" type="presParOf" srcId="{CC55DC20-06AD-4DB6-8DA5-BA0FAF808EE6}" destId="{FA494BDB-7A01-471A-8338-EAD59E29830C}" srcOrd="5" destOrd="0" presId="urn:microsoft.com/office/officeart/2008/layout/RadialCluster"/>
    <dgm:cxn modelId="{5A452F39-E835-4292-8E87-B02A3C8E8295}" type="presParOf" srcId="{CC55DC20-06AD-4DB6-8DA5-BA0FAF808EE6}" destId="{6412C288-CEF7-4981-99B8-9AF40518535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9FBA-59F6-45E1-8EB8-F6D8DFCFE8FA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8C629-E863-4466-9B1D-968484782CE2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AF7A8-6ECD-46D3-93DF-E46D97A1698A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A7452-B5AD-4E42-9B69-1D232DAFFB21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D378F-C9CF-4005-BA4D-BE385C0CAEF6}">
      <dsp:nvSpPr>
        <dsp:cNvPr id="0" name=""/>
        <dsp:cNvSpPr/>
      </dsp:nvSpPr>
      <dsp:spPr>
        <a:xfrm>
          <a:off x="1669479" y="612123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000" kern="1200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Integration </a:t>
          </a:r>
          <a:r>
            <a:rPr lang="nl-BE" sz="3000" kern="1200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and</a:t>
          </a:r>
          <a:r>
            <a:rPr lang="nl-BE" sz="3000" kern="1200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 </a:t>
          </a:r>
          <a:r>
            <a:rPr lang="nl-BE" sz="3000" kern="1200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diversity</a:t>
          </a:r>
          <a:endParaRPr lang="nl-BE" sz="3000" kern="1200" dirty="0">
            <a:solidFill>
              <a:srgbClr val="F05A41"/>
            </a:solidFill>
            <a:latin typeface="Calibri"/>
            <a:ea typeface="+mn-ea"/>
            <a:cs typeface="+mn-cs"/>
          </a:endParaRPr>
        </a:p>
      </dsp:txBody>
      <dsp:txXfrm>
        <a:off x="1669479" y="612123"/>
        <a:ext cx="2757041" cy="882253"/>
      </dsp:txXfrm>
    </dsp:sp>
    <dsp:sp modelId="{525EC9C2-6AA1-453D-9B0A-2CEE8FC88769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740DF-AC90-4247-BEA9-574A3113EA07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EF378-F1A2-493F-8470-EB9628215313}">
      <dsp:nvSpPr>
        <dsp:cNvPr id="0" name=""/>
        <dsp:cNvSpPr/>
      </dsp:nvSpPr>
      <dsp:spPr>
        <a:xfrm>
          <a:off x="146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000" kern="1200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Focus on </a:t>
          </a:r>
          <a:r>
            <a:rPr lang="nl-BE" sz="3000" kern="1200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individuals</a:t>
          </a:r>
          <a:endParaRPr lang="nl-BE" sz="3000" kern="1200" dirty="0">
            <a:solidFill>
              <a:srgbClr val="F05A41"/>
            </a:solidFill>
            <a:latin typeface="Calibri"/>
            <a:ea typeface="+mn-ea"/>
            <a:cs typeface="+mn-cs"/>
          </a:endParaRPr>
        </a:p>
      </dsp:txBody>
      <dsp:txXfrm>
        <a:off x="1469" y="2569622"/>
        <a:ext cx="2757041" cy="882253"/>
      </dsp:txXfrm>
    </dsp:sp>
    <dsp:sp modelId="{AA8F5A02-53AA-4AC9-AE57-14051E13C0C6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EC011-9547-450F-8C3D-180E18F6025E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B24DA-5309-46CB-B3DA-DF750697A49B}">
      <dsp:nvSpPr>
        <dsp:cNvPr id="0" name=""/>
        <dsp:cNvSpPr/>
      </dsp:nvSpPr>
      <dsp:spPr>
        <a:xfrm>
          <a:off x="333748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000" kern="1200" dirty="0" smtClean="0">
              <a:solidFill>
                <a:srgbClr val="F05A41"/>
              </a:solidFill>
              <a:latin typeface="Calibri"/>
              <a:ea typeface="+mn-ea"/>
              <a:cs typeface="+mn-cs"/>
            </a:rPr>
            <a:t>Focus on </a:t>
          </a:r>
          <a:r>
            <a:rPr lang="nl-BE" sz="3000" kern="1200" dirty="0" err="1" smtClean="0">
              <a:solidFill>
                <a:srgbClr val="F05A41"/>
              </a:solidFill>
              <a:latin typeface="Calibri"/>
              <a:ea typeface="+mn-ea"/>
              <a:cs typeface="+mn-cs"/>
            </a:rPr>
            <a:t>organisations</a:t>
          </a:r>
          <a:endParaRPr lang="nl-BE" sz="3000" kern="1200" dirty="0">
            <a:solidFill>
              <a:srgbClr val="F05A41"/>
            </a:solidFill>
            <a:latin typeface="Calibri"/>
            <a:ea typeface="+mn-ea"/>
            <a:cs typeface="+mn-cs"/>
          </a:endParaRPr>
        </a:p>
      </dsp:txBody>
      <dsp:txXfrm>
        <a:off x="3337489" y="2569622"/>
        <a:ext cx="2757041" cy="882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333D9-889B-4915-A511-1409937DE2CD}">
      <dsp:nvSpPr>
        <dsp:cNvPr id="0" name=""/>
        <dsp:cNvSpPr/>
      </dsp:nvSpPr>
      <dsp:spPr>
        <a:xfrm>
          <a:off x="3248851" y="1930940"/>
          <a:ext cx="1665872" cy="1655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>
              <a:latin typeface="Calibri" panose="020F0502020204030204" pitchFamily="34" charset="0"/>
            </a:rPr>
            <a:t>52 schools</a:t>
          </a:r>
        </a:p>
      </dsp:txBody>
      <dsp:txXfrm>
        <a:off x="3329652" y="2011741"/>
        <a:ext cx="1504270" cy="1493614"/>
      </dsp:txXfrm>
    </dsp:sp>
    <dsp:sp modelId="{8737A5E4-25D1-4183-8FEC-10828A99DD9B}">
      <dsp:nvSpPr>
        <dsp:cNvPr id="0" name=""/>
        <dsp:cNvSpPr/>
      </dsp:nvSpPr>
      <dsp:spPr>
        <a:xfrm rot="16150427">
          <a:off x="3967023" y="1829583"/>
          <a:ext cx="202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7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AB056-DFA5-4A43-A79D-3FAE14137F7C}">
      <dsp:nvSpPr>
        <dsp:cNvPr id="0" name=""/>
        <dsp:cNvSpPr/>
      </dsp:nvSpPr>
      <dsp:spPr>
        <a:xfrm>
          <a:off x="2551236" y="-171859"/>
          <a:ext cx="3003984" cy="1900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>
              <a:latin typeface="Calibri" panose="020F0502020204030204" pitchFamily="34" charset="0"/>
            </a:rPr>
            <a:t>2015-2016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200" kern="1200" dirty="0" smtClean="0">
              <a:latin typeface="Calibri" panose="020F0502020204030204" pitchFamily="34" charset="0"/>
            </a:rPr>
            <a:t>231 </a:t>
          </a:r>
          <a:r>
            <a:rPr lang="nl-BE" sz="3200" kern="1200" dirty="0" err="1" smtClean="0">
              <a:latin typeface="Calibri" panose="020F0502020204030204" pitchFamily="34" charset="0"/>
            </a:rPr>
            <a:t>applications</a:t>
          </a:r>
          <a:endParaRPr lang="nl-BE" sz="3200" kern="1200" dirty="0" smtClean="0">
            <a:latin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200" kern="1200" dirty="0"/>
        </a:p>
      </dsp:txBody>
      <dsp:txXfrm>
        <a:off x="2643991" y="-79104"/>
        <a:ext cx="2818474" cy="1714576"/>
      </dsp:txXfrm>
    </dsp:sp>
    <dsp:sp modelId="{4FBA8357-3875-4E4F-BC73-9DE634C2FCA2}">
      <dsp:nvSpPr>
        <dsp:cNvPr id="0" name=""/>
        <dsp:cNvSpPr/>
      </dsp:nvSpPr>
      <dsp:spPr>
        <a:xfrm rot="1321896">
          <a:off x="4903945" y="3150976"/>
          <a:ext cx="295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23E09-653A-4106-8E04-CEEBAFF17402}">
      <dsp:nvSpPr>
        <dsp:cNvPr id="0" name=""/>
        <dsp:cNvSpPr/>
      </dsp:nvSpPr>
      <dsp:spPr>
        <a:xfrm>
          <a:off x="5188359" y="2880318"/>
          <a:ext cx="2160251" cy="1526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err="1" smtClean="0">
              <a:latin typeface="Calibri" panose="020F0502020204030204" pitchFamily="34" charset="0"/>
            </a:rPr>
            <a:t>Secundary</a:t>
          </a:r>
          <a:r>
            <a:rPr lang="nl-BE" sz="1600" b="1" kern="1200" dirty="0" smtClean="0">
              <a:latin typeface="Calibri" panose="020F0502020204030204" pitchFamily="34" charset="0"/>
            </a:rPr>
            <a:t> schools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latin typeface="Calibri" panose="020F0502020204030204" pitchFamily="34" charset="0"/>
            </a:rPr>
            <a:t>34 % </a:t>
          </a:r>
          <a:r>
            <a:rPr lang="nl-BE" sz="1600" kern="1200" dirty="0" err="1" smtClean="0">
              <a:latin typeface="Calibri" panose="020F0502020204030204" pitchFamily="34" charset="0"/>
            </a:rPr>
            <a:t>regular</a:t>
          </a:r>
          <a:endParaRPr lang="nl-BE" sz="1600" kern="1200" dirty="0" smtClean="0"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latin typeface="Calibri" panose="020F0502020204030204" pitchFamily="34" charset="0"/>
            </a:rPr>
            <a:t>66 % special </a:t>
          </a:r>
          <a:r>
            <a:rPr lang="nl-BE" sz="1600" kern="1200" dirty="0" err="1" smtClean="0">
              <a:latin typeface="Calibri" panose="020F0502020204030204" pitchFamily="34" charset="0"/>
            </a:rPr>
            <a:t>needs</a:t>
          </a:r>
          <a:endParaRPr lang="nl-BE" sz="1600" kern="1200" dirty="0" smtClean="0"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300" kern="1200" dirty="0"/>
        </a:p>
      </dsp:txBody>
      <dsp:txXfrm>
        <a:off x="5262864" y="2954823"/>
        <a:ext cx="2011241" cy="1377223"/>
      </dsp:txXfrm>
    </dsp:sp>
    <dsp:sp modelId="{FA494BDB-7A01-471A-8338-EAD59E29830C}">
      <dsp:nvSpPr>
        <dsp:cNvPr id="0" name=""/>
        <dsp:cNvSpPr/>
      </dsp:nvSpPr>
      <dsp:spPr>
        <a:xfrm rot="9400838">
          <a:off x="3013530" y="3166161"/>
          <a:ext cx="2453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34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2C288-CEF7-4981-99B8-9AF405185350}">
      <dsp:nvSpPr>
        <dsp:cNvPr id="0" name=""/>
        <dsp:cNvSpPr/>
      </dsp:nvSpPr>
      <dsp:spPr>
        <a:xfrm>
          <a:off x="1070961" y="2832128"/>
          <a:ext cx="1952590" cy="1606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err="1" smtClean="0">
              <a:latin typeface="Calibri" panose="020F0502020204030204" pitchFamily="34" charset="0"/>
            </a:rPr>
            <a:t>Primary</a:t>
          </a:r>
          <a:r>
            <a:rPr lang="nl-BE" sz="1600" b="1" kern="1200" dirty="0" smtClean="0">
              <a:latin typeface="Calibri" panose="020F0502020204030204" pitchFamily="34" charset="0"/>
            </a:rPr>
            <a:t> schools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latin typeface="Calibri" panose="020F0502020204030204" pitchFamily="34" charset="0"/>
            </a:rPr>
            <a:t>72 % </a:t>
          </a:r>
          <a:r>
            <a:rPr lang="nl-BE" sz="1600" kern="1200" dirty="0" err="1" smtClean="0">
              <a:latin typeface="Calibri" panose="020F0502020204030204" pitchFamily="34" charset="0"/>
            </a:rPr>
            <a:t>regular</a:t>
          </a:r>
          <a:endParaRPr lang="nl-BE" sz="1600" kern="1200" dirty="0" smtClean="0"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latin typeface="Calibri" panose="020F0502020204030204" pitchFamily="34" charset="0"/>
            </a:rPr>
            <a:t>28 % special </a:t>
          </a:r>
          <a:r>
            <a:rPr lang="nl-BE" sz="1600" kern="1200" dirty="0" err="1" smtClean="0">
              <a:latin typeface="Calibri" panose="020F0502020204030204" pitchFamily="34" charset="0"/>
            </a:rPr>
            <a:t>needs</a:t>
          </a:r>
          <a:endParaRPr lang="nl-BE" sz="1600" kern="1200" dirty="0" smtClean="0"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300" kern="1200" dirty="0"/>
        </a:p>
      </dsp:txBody>
      <dsp:txXfrm>
        <a:off x="1149403" y="2910570"/>
        <a:ext cx="1795706" cy="145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C3E8-BF57-4A55-BC5B-75A4510ADF34}" type="datetimeFigureOut">
              <a:rPr lang="nl-BE" smtClean="0"/>
              <a:t>14/12/2016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F4E6-5D81-4511-BF24-0761A61FFD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6102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25D13-5D67-402A-B02C-9C373CFB78A3}" type="datetimeFigureOut">
              <a:rPr lang="nl-BE" smtClean="0"/>
              <a:t>14/12/2016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099FD-A9E9-49E3-99BD-50B6711FD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866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Bifolded</a:t>
            </a:r>
            <a:r>
              <a:rPr lang="nl-BE" baseline="0" dirty="0" smtClean="0"/>
              <a:t> focus : on </a:t>
            </a:r>
            <a:r>
              <a:rPr lang="nl-BE" baseline="0" dirty="0" err="1" smtClean="0"/>
              <a:t>individuals</a:t>
            </a:r>
            <a:r>
              <a:rPr lang="nl-BE" baseline="0" dirty="0" smtClean="0"/>
              <a:t> (we offer </a:t>
            </a:r>
            <a:r>
              <a:rPr lang="nl-BE" baseline="0" dirty="0" err="1" smtClean="0"/>
              <a:t>integration</a:t>
            </a:r>
            <a:r>
              <a:rPr lang="nl-BE" baseline="0" dirty="0" smtClean="0"/>
              <a:t> courses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people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are new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Flanders</a:t>
            </a:r>
            <a:r>
              <a:rPr lang="nl-BE" baseline="0" dirty="0" smtClean="0"/>
              <a:t> , </a:t>
            </a:r>
            <a:r>
              <a:rPr lang="nl-BE" baseline="0" dirty="0" err="1" smtClean="0"/>
              <a:t>dutch</a:t>
            </a:r>
            <a:r>
              <a:rPr lang="nl-BE" baseline="0" dirty="0" smtClean="0"/>
              <a:t> classes, coaching </a:t>
            </a:r>
            <a:r>
              <a:rPr lang="nl-BE" baseline="0" dirty="0" err="1" smtClean="0"/>
              <a:t>towards</a:t>
            </a:r>
            <a:r>
              <a:rPr lang="nl-BE" baseline="0" dirty="0" smtClean="0"/>
              <a:t> a job, a school) – </a:t>
            </a:r>
            <a:r>
              <a:rPr lang="nl-BE" baseline="0" dirty="0" err="1" smtClean="0"/>
              <a:t>organisations</a:t>
            </a:r>
            <a:r>
              <a:rPr lang="nl-BE" baseline="0" dirty="0" smtClean="0"/>
              <a:t>: </a:t>
            </a:r>
            <a:r>
              <a:rPr lang="nl-BE" baseline="0" dirty="0" err="1" smtClean="0"/>
              <a:t>accesible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people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divers </a:t>
            </a:r>
            <a:r>
              <a:rPr lang="nl-BE" baseline="0" dirty="0" err="1" smtClean="0"/>
              <a:t>backgrounds</a:t>
            </a:r>
            <a:r>
              <a:rPr lang="nl-BE" baseline="0" dirty="0" smtClean="0"/>
              <a:t>  (</a:t>
            </a:r>
            <a:r>
              <a:rPr lang="nl-BE" baseline="0" dirty="0" err="1" smtClean="0"/>
              <a:t>positive</a:t>
            </a:r>
            <a:r>
              <a:rPr lang="nl-BE" baseline="0" dirty="0" smtClean="0"/>
              <a:t> or base on </a:t>
            </a:r>
            <a:r>
              <a:rPr lang="nl-BE" baseline="0" dirty="0" err="1" smtClean="0"/>
              <a:t>encountering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problems</a:t>
            </a:r>
            <a:r>
              <a:rPr lang="nl-BE" baseline="0" dirty="0" smtClean="0"/>
              <a:t>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99FD-A9E9-49E3-99BD-50B6711FDE5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8427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BE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6B06E0DD-A658-4F66-9D17-9D1676A2819F}" type="slidenum">
              <a:rPr lang="nl-NL" altLang="nl-BE" smtClean="0">
                <a:solidFill>
                  <a:prstClr val="black"/>
                </a:solidFill>
              </a:rPr>
              <a:pPr/>
              <a:t>12</a:t>
            </a:fld>
            <a:endParaRPr lang="nl-NL" altLang="nl-B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BE" dirty="0" smtClean="0"/>
              <a:t>Contents</a:t>
            </a:r>
            <a:r>
              <a:rPr lang="en-GB" altLang="nl-BE" baseline="0" dirty="0" smtClean="0"/>
              <a:t> of </a:t>
            </a:r>
            <a:r>
              <a:rPr lang="en-GB" altLang="nl-BE" baseline="0" dirty="0" err="1" smtClean="0"/>
              <a:t>pandora’s</a:t>
            </a:r>
            <a:r>
              <a:rPr lang="en-GB" altLang="nl-BE" baseline="0" dirty="0" smtClean="0"/>
              <a:t> box</a:t>
            </a:r>
            <a:endParaRPr lang="en-GB" altLang="nl-BE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6B06E0DD-A658-4F66-9D17-9D1676A2819F}" type="slidenum">
              <a:rPr lang="nl-NL" altLang="nl-BE" smtClean="0">
                <a:solidFill>
                  <a:prstClr val="black"/>
                </a:solidFill>
              </a:rPr>
              <a:pPr/>
              <a:t>13</a:t>
            </a:fld>
            <a:endParaRPr lang="nl-NL" altLang="nl-B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To</a:t>
            </a:r>
            <a:r>
              <a:rPr lang="nl-BE" dirty="0" smtClean="0"/>
              <a:t> point out </a:t>
            </a:r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things</a:t>
            </a:r>
            <a:r>
              <a:rPr lang="nl-BE" dirty="0" smtClean="0"/>
              <a:t>:</a:t>
            </a:r>
          </a:p>
          <a:p>
            <a:r>
              <a:rPr lang="nl-BE" dirty="0" err="1" smtClean="0"/>
              <a:t>Equal</a:t>
            </a:r>
            <a:r>
              <a:rPr lang="nl-BE" dirty="0" smtClean="0"/>
              <a:t> girls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boys</a:t>
            </a:r>
          </a:p>
          <a:p>
            <a:r>
              <a:rPr lang="nl-BE" baseline="0" dirty="0" smtClean="0"/>
              <a:t>Special </a:t>
            </a:r>
            <a:r>
              <a:rPr lang="nl-BE" baseline="0" dirty="0" err="1" smtClean="0"/>
              <a:t>needs</a:t>
            </a:r>
            <a:r>
              <a:rPr lang="nl-BE" baseline="0" dirty="0" smtClean="0"/>
              <a:t> school: double in </a:t>
            </a:r>
            <a:r>
              <a:rPr lang="nl-BE" baseline="0" dirty="0" err="1" smtClean="0"/>
              <a:t>secundary</a:t>
            </a:r>
            <a:r>
              <a:rPr lang="nl-BE" baseline="0" dirty="0" smtClean="0"/>
              <a:t> school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99FD-A9E9-49E3-99BD-50B6711FDE56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420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BE" dirty="0" smtClean="0"/>
              <a:t>Which consists of 4</a:t>
            </a:r>
            <a:r>
              <a:rPr lang="en-GB" altLang="nl-BE" baseline="0" dirty="0" smtClean="0"/>
              <a:t> people – all at the same level</a:t>
            </a:r>
            <a:endParaRPr lang="en-GB" altLang="nl-BE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6B06E0DD-A658-4F66-9D17-9D1676A2819F}" type="slidenum">
              <a:rPr lang="nl-NL" altLang="nl-BE" smtClean="0">
                <a:solidFill>
                  <a:prstClr val="black"/>
                </a:solidFill>
              </a:rPr>
              <a:pPr/>
              <a:t>15</a:t>
            </a:fld>
            <a:endParaRPr lang="nl-NL" altLang="nl-B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BE" dirty="0" smtClean="0"/>
              <a:t>Which consists of 4</a:t>
            </a:r>
            <a:r>
              <a:rPr lang="en-GB" altLang="nl-BE" baseline="0" dirty="0" smtClean="0"/>
              <a:t> people – all at the same level</a:t>
            </a:r>
            <a:endParaRPr lang="en-GB" altLang="nl-BE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6B06E0DD-A658-4F66-9D17-9D1676A2819F}" type="slidenum">
              <a:rPr lang="nl-NL" altLang="nl-BE" smtClean="0">
                <a:solidFill>
                  <a:prstClr val="black"/>
                </a:solidFill>
              </a:rPr>
              <a:pPr/>
              <a:t>16</a:t>
            </a:fld>
            <a:endParaRPr lang="nl-NL" altLang="nl-B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BE" dirty="0" smtClean="0"/>
              <a:t>Which consists of 4</a:t>
            </a:r>
            <a:r>
              <a:rPr lang="en-GB" altLang="nl-BE" baseline="0" dirty="0" smtClean="0"/>
              <a:t> people – all at the same level</a:t>
            </a:r>
            <a:endParaRPr lang="en-GB" altLang="nl-BE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6B06E0DD-A658-4F66-9D17-9D1676A2819F}" type="slidenum">
              <a:rPr lang="nl-NL" altLang="nl-BE" smtClean="0">
                <a:solidFill>
                  <a:prstClr val="black"/>
                </a:solidFill>
              </a:rPr>
              <a:pPr/>
              <a:t>17</a:t>
            </a:fld>
            <a:endParaRPr lang="nl-NL" altLang="nl-B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nl-BE" altLang="nl-BE" smtClean="0"/>
              <a:t>Goal: get as many people as possible alligned with our approach (schools, police force, welfare organisations, city council employees,etc)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mtClean="0"/>
              <a:t>training people who work with Roma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mtClean="0"/>
              <a:t>	Political lobbywork to change the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smtClean="0"/>
              <a:t>Media attention </a:t>
            </a:r>
            <a:r>
              <a:rPr lang="nl-BE" altLang="nl-BE" sz="2000" smtClean="0"/>
              <a:t>(but we can’t bite the hand that feeds us…)</a:t>
            </a:r>
            <a:endParaRPr lang="nl-NL" altLang="nl-BE" sz="2000" smtClean="0"/>
          </a:p>
          <a:p>
            <a:endParaRPr lang="en-GB" altLang="nl-BE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7FF9DA5D-37D9-42F0-977F-73930BD1B890}" type="slidenum">
              <a:rPr lang="nl-NL" altLang="nl-BE" smtClean="0">
                <a:solidFill>
                  <a:schemeClr val="tx1"/>
                </a:solidFill>
              </a:rPr>
              <a:pPr/>
              <a:t>18</a:t>
            </a:fld>
            <a:endParaRPr lang="nl-NL" altLang="nl-B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nl-BE" altLang="nl-BE" dirty="0" smtClean="0"/>
              <a:t>Goal: get as </a:t>
            </a:r>
            <a:r>
              <a:rPr lang="nl-BE" altLang="nl-BE" dirty="0" err="1" smtClean="0"/>
              <a:t>many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people</a:t>
            </a:r>
            <a:r>
              <a:rPr lang="nl-BE" altLang="nl-BE" dirty="0" smtClean="0"/>
              <a:t> as </a:t>
            </a:r>
            <a:r>
              <a:rPr lang="nl-BE" altLang="nl-BE" dirty="0" err="1" smtClean="0"/>
              <a:t>possible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alligned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with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our</a:t>
            </a:r>
            <a:r>
              <a:rPr lang="nl-BE" altLang="nl-BE" dirty="0" smtClean="0"/>
              <a:t> approach (schools, </a:t>
            </a:r>
            <a:r>
              <a:rPr lang="nl-BE" altLang="nl-BE" dirty="0" err="1" smtClean="0"/>
              <a:t>police</a:t>
            </a:r>
            <a:r>
              <a:rPr lang="nl-BE" altLang="nl-BE" dirty="0" smtClean="0"/>
              <a:t> force, welfare </a:t>
            </a:r>
            <a:r>
              <a:rPr lang="nl-BE" altLang="nl-BE" dirty="0" err="1" smtClean="0"/>
              <a:t>organisations</a:t>
            </a:r>
            <a:r>
              <a:rPr lang="nl-BE" altLang="nl-BE" dirty="0" smtClean="0"/>
              <a:t>, </a:t>
            </a:r>
            <a:r>
              <a:rPr lang="nl-BE" altLang="nl-BE" dirty="0" err="1" smtClean="0"/>
              <a:t>city</a:t>
            </a:r>
            <a:r>
              <a:rPr lang="nl-BE" altLang="nl-BE" dirty="0" smtClean="0"/>
              <a:t> council </a:t>
            </a:r>
            <a:r>
              <a:rPr lang="nl-BE" altLang="nl-BE" dirty="0" err="1" smtClean="0"/>
              <a:t>employees,etc</a:t>
            </a:r>
            <a:r>
              <a:rPr lang="nl-BE" altLang="nl-BE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nl-BE" altLang="nl-BE" dirty="0" smtClean="0"/>
              <a:t>training </a:t>
            </a:r>
            <a:r>
              <a:rPr lang="nl-BE" altLang="nl-BE" dirty="0" err="1" smtClean="0"/>
              <a:t>people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who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work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with</a:t>
            </a:r>
            <a:r>
              <a:rPr lang="nl-BE" altLang="nl-BE" dirty="0" smtClean="0"/>
              <a:t> Roma – no more </a:t>
            </a:r>
            <a:r>
              <a:rPr lang="nl-BE" altLang="nl-BE" dirty="0" err="1" smtClean="0"/>
              <a:t>cultural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discussions</a:t>
            </a:r>
            <a:endParaRPr lang="nl-BE" altLang="nl-BE" dirty="0" smtClean="0"/>
          </a:p>
          <a:p>
            <a:pPr lvl="1" eaLnBrk="1" hangingPunct="1">
              <a:lnSpc>
                <a:spcPct val="80000"/>
              </a:lnSpc>
            </a:pPr>
            <a:r>
              <a:rPr lang="nl-BE" altLang="nl-BE" dirty="0" smtClean="0"/>
              <a:t>	</a:t>
            </a:r>
            <a:r>
              <a:rPr lang="nl-BE" altLang="nl-BE" dirty="0" err="1" smtClean="0"/>
              <a:t>Political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lobbywork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to</a:t>
            </a:r>
            <a:r>
              <a:rPr lang="nl-BE" altLang="nl-BE" dirty="0" smtClean="0"/>
              <a:t> change </a:t>
            </a:r>
            <a:r>
              <a:rPr lang="nl-BE" altLang="nl-BE" dirty="0" err="1" smtClean="0"/>
              <a:t>the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policies</a:t>
            </a:r>
            <a:endParaRPr lang="nl-BE" altLang="nl-BE" dirty="0" smtClean="0"/>
          </a:p>
          <a:p>
            <a:pPr lvl="1" eaLnBrk="1" hangingPunct="1">
              <a:lnSpc>
                <a:spcPct val="80000"/>
              </a:lnSpc>
            </a:pPr>
            <a:r>
              <a:rPr lang="nl-BE" altLang="nl-BE" dirty="0" smtClean="0"/>
              <a:t>Media attention </a:t>
            </a:r>
            <a:r>
              <a:rPr lang="nl-BE" altLang="nl-BE" sz="2000" dirty="0" smtClean="0"/>
              <a:t>(but we </a:t>
            </a:r>
            <a:r>
              <a:rPr lang="nl-BE" altLang="nl-BE" sz="2000" dirty="0" err="1" smtClean="0"/>
              <a:t>can’t</a:t>
            </a:r>
            <a:r>
              <a:rPr lang="nl-BE" altLang="nl-BE" sz="2000" dirty="0" smtClean="0"/>
              <a:t> </a:t>
            </a:r>
            <a:r>
              <a:rPr lang="nl-BE" altLang="nl-BE" sz="2000" dirty="0" err="1" smtClean="0"/>
              <a:t>bite</a:t>
            </a:r>
            <a:r>
              <a:rPr lang="nl-BE" altLang="nl-BE" sz="2000" dirty="0" smtClean="0"/>
              <a:t> </a:t>
            </a:r>
            <a:r>
              <a:rPr lang="nl-BE" altLang="nl-BE" sz="2000" dirty="0" err="1" smtClean="0"/>
              <a:t>the</a:t>
            </a:r>
            <a:r>
              <a:rPr lang="nl-BE" altLang="nl-BE" sz="2000" dirty="0" smtClean="0"/>
              <a:t> hand </a:t>
            </a:r>
            <a:r>
              <a:rPr lang="nl-BE" altLang="nl-BE" sz="2000" dirty="0" err="1" smtClean="0"/>
              <a:t>that</a:t>
            </a:r>
            <a:r>
              <a:rPr lang="nl-BE" altLang="nl-BE" sz="2000" dirty="0" smtClean="0"/>
              <a:t> feeds </a:t>
            </a:r>
            <a:r>
              <a:rPr lang="nl-BE" altLang="nl-BE" sz="2000" dirty="0" err="1" smtClean="0"/>
              <a:t>us</a:t>
            </a:r>
            <a:r>
              <a:rPr lang="nl-BE" altLang="nl-BE" sz="2000" dirty="0" smtClean="0"/>
              <a:t>…)</a:t>
            </a:r>
            <a:endParaRPr lang="nl-NL" altLang="nl-BE" sz="2000" dirty="0" smtClean="0"/>
          </a:p>
          <a:p>
            <a:endParaRPr lang="en-GB" altLang="nl-BE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7FF9DA5D-37D9-42F0-977F-73930BD1B890}" type="slidenum">
              <a:rPr lang="nl-NL" altLang="nl-BE" smtClean="0">
                <a:solidFill>
                  <a:schemeClr val="tx1"/>
                </a:solidFill>
              </a:rPr>
              <a:pPr/>
              <a:t>19</a:t>
            </a:fld>
            <a:endParaRPr lang="nl-NL" altLang="nl-B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smtClean="0"/>
              <a:t>Implement new approach as soon as Roma become visible</a:t>
            </a:r>
          </a:p>
          <a:p>
            <a:pPr eaLnBrk="1" hangingPunct="1"/>
            <a:endParaRPr lang="nl-BE" altLang="nl-BE" smtClean="0"/>
          </a:p>
          <a:p>
            <a:pPr eaLnBrk="1" hangingPunct="1"/>
            <a:r>
              <a:rPr lang="nl-BE" altLang="nl-BE" smtClean="0"/>
              <a:t>Benefits Roma = benefits the whole society!</a:t>
            </a:r>
            <a:endParaRPr lang="nl-NL" altLang="nl-BE" smtClean="0"/>
          </a:p>
          <a:p>
            <a:endParaRPr lang="en-GB" altLang="nl-BE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4050DF1F-1AD2-4AF1-8725-16E80399DFDE}" type="slidenum">
              <a:rPr lang="nl-NL" altLang="nl-BE" smtClean="0">
                <a:solidFill>
                  <a:schemeClr val="tx1"/>
                </a:solidFill>
              </a:rPr>
              <a:pPr/>
              <a:t>20</a:t>
            </a:fld>
            <a:endParaRPr lang="nl-NL" altLang="nl-B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BE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6B06E0DD-A658-4F66-9D17-9D1676A2819F}" type="slidenum">
              <a:rPr lang="nl-NL" altLang="nl-BE" smtClean="0">
                <a:solidFill>
                  <a:prstClr val="black"/>
                </a:solidFill>
              </a:rPr>
              <a:pPr/>
              <a:t>21</a:t>
            </a:fld>
            <a:endParaRPr lang="nl-NL" altLang="nl-B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243 009 </a:t>
            </a:r>
            <a:r>
              <a:rPr lang="nl-BE" dirty="0" err="1" smtClean="0"/>
              <a:t>foreign</a:t>
            </a:r>
            <a:r>
              <a:rPr lang="nl-BE" dirty="0" smtClean="0"/>
              <a:t> </a:t>
            </a:r>
            <a:r>
              <a:rPr lang="nl-BE" dirty="0" err="1" smtClean="0"/>
              <a:t>ethnic</a:t>
            </a:r>
            <a:r>
              <a:rPr lang="nl-BE" dirty="0" smtClean="0"/>
              <a:t> </a:t>
            </a:r>
            <a:r>
              <a:rPr lang="nl-BE" dirty="0" err="1" smtClean="0"/>
              <a:t>origins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99FD-A9E9-49E3-99BD-50B6711FDE5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261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Younger</a:t>
            </a:r>
            <a:r>
              <a:rPr lang="nl-BE" dirty="0" smtClean="0"/>
              <a:t> </a:t>
            </a:r>
            <a:r>
              <a:rPr lang="nl-BE" dirty="0" err="1" smtClean="0"/>
              <a:t>generations</a:t>
            </a:r>
            <a:r>
              <a:rPr lang="nl-BE" dirty="0" smtClean="0"/>
              <a:t>: ¾ </a:t>
            </a:r>
            <a:r>
              <a:rPr lang="nl-BE" dirty="0" err="1" smtClean="0"/>
              <a:t>foreign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ethnicity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99FD-A9E9-49E3-99BD-50B6711FDE56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261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99FD-A9E9-49E3-99BD-50B6711FDE5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11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Small </a:t>
            </a:r>
            <a:r>
              <a:rPr lang="nl-BE" dirty="0" err="1" smtClean="0"/>
              <a:t>numbers</a:t>
            </a:r>
            <a:r>
              <a:rPr lang="nl-BE" dirty="0" smtClean="0"/>
              <a:t> – but </a:t>
            </a:r>
            <a:r>
              <a:rPr lang="nl-BE" dirty="0" err="1" smtClean="0"/>
              <a:t>there</a:t>
            </a:r>
            <a:r>
              <a:rPr lang="nl-BE" dirty="0" smtClean="0"/>
              <a:t> is a </a:t>
            </a:r>
            <a:r>
              <a:rPr lang="nl-BE" dirty="0" err="1" smtClean="0"/>
              <a:t>roma</a:t>
            </a:r>
            <a:r>
              <a:rPr lang="nl-BE" dirty="0" smtClean="0"/>
              <a:t> team!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99FD-A9E9-49E3-99BD-50B6711FDE56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22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BE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10622DD7-2B71-4641-BEE3-19619ED20EA0}" type="slidenum">
              <a:rPr lang="nl-NL" altLang="nl-BE" smtClean="0">
                <a:solidFill>
                  <a:schemeClr val="tx1"/>
                </a:solidFill>
              </a:rPr>
              <a:pPr/>
              <a:t>8</a:t>
            </a:fld>
            <a:endParaRPr lang="nl-NL" altLang="nl-B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moroccan</a:t>
            </a:r>
            <a:r>
              <a:rPr lang="nl-BE" baseline="0" dirty="0" smtClean="0"/>
              <a:t> team, </a:t>
            </a:r>
            <a:r>
              <a:rPr lang="nl-BE" baseline="0" dirty="0" err="1" smtClean="0"/>
              <a:t>turkish</a:t>
            </a:r>
            <a:r>
              <a:rPr lang="nl-BE" baseline="0" dirty="0" smtClean="0"/>
              <a:t> team, </a:t>
            </a:r>
            <a:r>
              <a:rPr lang="nl-BE" baseline="0" dirty="0" err="1" smtClean="0"/>
              <a:t>nigerian</a:t>
            </a:r>
            <a:r>
              <a:rPr lang="nl-BE" baseline="0" dirty="0" smtClean="0"/>
              <a:t> team…. Roma stand out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need</a:t>
            </a:r>
            <a:r>
              <a:rPr lang="nl-BE" baseline="0" dirty="0" smtClean="0"/>
              <a:t> special attention;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problems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needs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complex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99FD-A9E9-49E3-99BD-50B6711FDE56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787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dirty="0" smtClean="0"/>
              <a:t>Traditional ‘migrant’ approaches </a:t>
            </a:r>
            <a:r>
              <a:rPr lang="nl-BE" altLang="nl-BE" dirty="0" err="1" smtClean="0"/>
              <a:t>don’t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work</a:t>
            </a:r>
            <a:r>
              <a:rPr lang="nl-BE" altLang="nl-BE" dirty="0" smtClean="0"/>
              <a:t> ; </a:t>
            </a:r>
            <a:r>
              <a:rPr lang="nl-BE" altLang="nl-BE" dirty="0" err="1" smtClean="0"/>
              <a:t>comes</a:t>
            </a:r>
            <a:r>
              <a:rPr lang="nl-BE" altLang="nl-BE" dirty="0" smtClean="0"/>
              <a:t> in </a:t>
            </a:r>
            <a:r>
              <a:rPr lang="nl-BE" altLang="nl-BE" dirty="0" err="1" smtClean="0"/>
              <a:t>the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romateam</a:t>
            </a:r>
            <a:endParaRPr lang="nl-BE" altLang="nl-BE" dirty="0" smtClean="0"/>
          </a:p>
          <a:p>
            <a:pPr eaLnBrk="1" hangingPunct="1"/>
            <a:endParaRPr lang="nl-BE" altLang="nl-BE" dirty="0" smtClean="0"/>
          </a:p>
          <a:p>
            <a:pPr eaLnBrk="1" hangingPunct="1">
              <a:buFontTx/>
              <a:buChar char="-"/>
            </a:pPr>
            <a:r>
              <a:rPr lang="nl-BE" altLang="nl-BE" dirty="0" err="1" smtClean="0"/>
              <a:t>our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methodology</a:t>
            </a:r>
            <a:r>
              <a:rPr lang="nl-BE" altLang="nl-BE" dirty="0" smtClean="0"/>
              <a:t>:</a:t>
            </a:r>
            <a:r>
              <a:rPr lang="nl-BE" altLang="nl-BE" b="1" dirty="0" smtClean="0"/>
              <a:t> </a:t>
            </a:r>
            <a:r>
              <a:rPr lang="nl-BE" altLang="nl-BE" dirty="0" err="1" smtClean="0"/>
              <a:t>external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motivation</a:t>
            </a:r>
            <a:endParaRPr lang="nl-BE" altLang="nl-BE" dirty="0" smtClean="0"/>
          </a:p>
          <a:p>
            <a:pPr eaLnBrk="1" hangingPunct="1">
              <a:buFontTx/>
              <a:buChar char="-"/>
            </a:pPr>
            <a:r>
              <a:rPr lang="nl-BE" altLang="nl-BE" dirty="0" err="1" smtClean="0"/>
              <a:t>where</a:t>
            </a:r>
            <a:r>
              <a:rPr lang="nl-BE" altLang="nl-BE" dirty="0" smtClean="0"/>
              <a:t> we focus on </a:t>
            </a:r>
            <a:r>
              <a:rPr lang="nl-BE" altLang="nl-BE" dirty="0" err="1" smtClean="0"/>
              <a:t>education</a:t>
            </a:r>
            <a:r>
              <a:rPr lang="nl-BE" altLang="nl-BE" dirty="0" smtClean="0"/>
              <a:t>: </a:t>
            </a:r>
            <a:r>
              <a:rPr lang="nl-BE" altLang="nl-BE" dirty="0" err="1" smtClean="0"/>
              <a:t>education</a:t>
            </a:r>
            <a:r>
              <a:rPr lang="nl-BE" altLang="nl-BE" dirty="0" smtClean="0"/>
              <a:t> = </a:t>
            </a:r>
            <a:r>
              <a:rPr lang="nl-BE" altLang="nl-BE" dirty="0" err="1" smtClean="0"/>
              <a:t>key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to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connect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with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our</a:t>
            </a:r>
            <a:r>
              <a:rPr lang="nl-BE" altLang="nl-BE" dirty="0" smtClean="0"/>
              <a:t> society</a:t>
            </a:r>
          </a:p>
          <a:p>
            <a:pPr eaLnBrk="1" hangingPunct="1">
              <a:buFontTx/>
              <a:buChar char="-"/>
            </a:pPr>
            <a:r>
              <a:rPr lang="nl-BE" altLang="nl-BE" dirty="0" err="1" smtClean="0"/>
              <a:t>which</a:t>
            </a:r>
            <a:r>
              <a:rPr lang="nl-BE" altLang="nl-BE" dirty="0" smtClean="0"/>
              <a:t> we advocate </a:t>
            </a:r>
            <a:r>
              <a:rPr lang="nl-BE" altLang="nl-BE" dirty="0" err="1" smtClean="0"/>
              <a:t>through</a:t>
            </a:r>
            <a:r>
              <a:rPr lang="nl-BE" altLang="nl-BE" dirty="0" smtClean="0"/>
              <a:t> different </a:t>
            </a:r>
            <a:r>
              <a:rPr lang="nl-BE" altLang="nl-BE" dirty="0" err="1" smtClean="0"/>
              <a:t>strategies</a:t>
            </a:r>
            <a:endParaRPr lang="nl-BE" altLang="nl-BE" dirty="0" smtClean="0"/>
          </a:p>
          <a:p>
            <a:endParaRPr lang="en-GB" altLang="nl-BE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09DC7475-5A6B-4980-811C-B38A29383231}" type="slidenum">
              <a:rPr lang="nl-NL" altLang="nl-BE" smtClean="0">
                <a:solidFill>
                  <a:schemeClr val="tx1"/>
                </a:solidFill>
              </a:rPr>
              <a:pPr/>
              <a:t>10</a:t>
            </a:fld>
            <a:endParaRPr lang="nl-NL" altLang="nl-B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BE" dirty="0" smtClean="0"/>
              <a:t>Explicitly</a:t>
            </a:r>
            <a:r>
              <a:rPr lang="en-GB" altLang="nl-BE" baseline="0" dirty="0" smtClean="0"/>
              <a:t> targeting Roma. </a:t>
            </a:r>
            <a:r>
              <a:rPr lang="en-GB" altLang="nl-BE" dirty="0" smtClean="0"/>
              <a:t>Which consists of 4</a:t>
            </a:r>
            <a:r>
              <a:rPr lang="en-GB" altLang="nl-BE" baseline="0" dirty="0" smtClean="0"/>
              <a:t> people – all at the same level – me: political </a:t>
            </a:r>
            <a:r>
              <a:rPr lang="en-GB" altLang="nl-BE" baseline="0" dirty="0" err="1" smtClean="0"/>
              <a:t>lobbywork</a:t>
            </a:r>
            <a:r>
              <a:rPr lang="en-GB" altLang="nl-BE" baseline="0" dirty="0" smtClean="0"/>
              <a:t>, training organisations, advise and coaching, </a:t>
            </a:r>
            <a:r>
              <a:rPr lang="en-GB" altLang="nl-BE" baseline="0" dirty="0" err="1" smtClean="0"/>
              <a:t>casemanagement</a:t>
            </a:r>
            <a:endParaRPr lang="en-GB" altLang="nl-BE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fld id="{6B06E0DD-A658-4F66-9D17-9D1676A2819F}" type="slidenum">
              <a:rPr lang="nl-NL" altLang="nl-BE" smtClean="0">
                <a:solidFill>
                  <a:prstClr val="black"/>
                </a:solidFill>
              </a:rPr>
              <a:pPr/>
              <a:t>11</a:t>
            </a:fld>
            <a:endParaRPr lang="nl-NL" altLang="nl-B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400000" cy="1470025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2540520"/>
            <a:ext cx="5400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72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150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 userDrawn="1"/>
        </p:nvCxnSpPr>
        <p:spPr>
          <a:xfrm>
            <a:off x="467544" y="1425819"/>
            <a:ext cx="8229600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FBACEE-48FC-4AA0-AFA4-4913A8E73C78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8" name="Rechte verbindingslijn 17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482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70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702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D1475A-6B1B-49FA-94FE-46247889F8CC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6629400" y="274639"/>
            <a:ext cx="0" cy="5602702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0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1172-56D0-4314-8077-B14EE8F517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2F25-B66E-44B8-9A9A-EBD87E42E11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1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8C7B-A01F-4D1C-86E4-D4D95F78BBD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8C09-6BA5-4E3E-98F0-755B282965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1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70D9-2839-4B77-93C6-7440484838F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6B3C-874D-455A-87A3-6CF04D2515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EF64-D2EC-4E2C-9255-F09F556FE38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7E0E-6C19-4449-9005-8165F361DC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A9E2-F63B-4E6A-A0C5-FD1AA8B9538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1A1B-348F-4532-AC6A-58E0AAC726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9FFD-421C-4447-A9F9-0D7C8E05D8F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AB05-EB9A-4B8A-986A-95AC58B8BED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8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1484313"/>
            <a:ext cx="9144000" cy="3781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Box 7"/>
          <p:cNvSpPr txBox="1"/>
          <p:nvPr userDrawn="1"/>
        </p:nvSpPr>
        <p:spPr>
          <a:xfrm>
            <a:off x="1187624" y="2204864"/>
            <a:ext cx="8136904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</a:rPr>
              <a:t>PULL</a:t>
            </a:r>
            <a:endParaRPr lang="en-GB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5" t="68965" r="65401"/>
          <a:stretch/>
        </p:blipFill>
        <p:spPr>
          <a:xfrm>
            <a:off x="6516688" y="2365375"/>
            <a:ext cx="1795462" cy="2000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127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1484313"/>
            <a:ext cx="9144000" cy="3781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Box 7"/>
          <p:cNvSpPr txBox="1"/>
          <p:nvPr userDrawn="1"/>
        </p:nvSpPr>
        <p:spPr>
          <a:xfrm>
            <a:off x="1331640" y="2204864"/>
            <a:ext cx="8136904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</a:rPr>
              <a:t>PUSH</a:t>
            </a:r>
            <a:endParaRPr lang="en-GB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54" t="67356" r="27931"/>
          <a:stretch/>
        </p:blipFill>
        <p:spPr>
          <a:xfrm>
            <a:off x="-46038" y="2492375"/>
            <a:ext cx="1665288" cy="18065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1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BC261C-9A64-4183-A3FD-3A86D4098A65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 userDrawn="1"/>
        </p:nvCxnSpPr>
        <p:spPr>
          <a:xfrm>
            <a:off x="467544" y="1425819"/>
            <a:ext cx="8229600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579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17863" b="27214"/>
          <a:stretch>
            <a:fillRect/>
          </a:stretch>
        </p:blipFill>
        <p:spPr bwMode="auto">
          <a:xfrm>
            <a:off x="-573088" y="1484313"/>
            <a:ext cx="10329863" cy="37814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945" b="69722"/>
          <a:stretch/>
        </p:blipFill>
        <p:spPr>
          <a:xfrm>
            <a:off x="7308850" y="2881313"/>
            <a:ext cx="912813" cy="8366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8"/>
          <p:cNvSpPr txBox="1"/>
          <p:nvPr userDrawn="1"/>
        </p:nvSpPr>
        <p:spPr>
          <a:xfrm>
            <a:off x="-70588" y="2636912"/>
            <a:ext cx="91070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</a:rPr>
              <a:t>PUSH-PULL</a:t>
            </a:r>
            <a:endParaRPr lang="en-GB" sz="4000" dirty="0">
              <a:solidFill>
                <a:prstClr val="black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30" t="71111" r="27835"/>
          <a:stretch/>
        </p:blipFill>
        <p:spPr>
          <a:xfrm>
            <a:off x="404813" y="2881313"/>
            <a:ext cx="927100" cy="8366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4828-9885-475F-BA48-DFDD6F46BD0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93D8-04D3-47EC-B919-21CB15F1805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4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945" b="69722"/>
          <a:stretch/>
        </p:blipFill>
        <p:spPr>
          <a:xfrm>
            <a:off x="7308850" y="2881313"/>
            <a:ext cx="912813" cy="8366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7"/>
          <p:cNvSpPr txBox="1"/>
          <p:nvPr userDrawn="1"/>
        </p:nvSpPr>
        <p:spPr>
          <a:xfrm>
            <a:off x="-70588" y="2636912"/>
            <a:ext cx="91070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</a:rPr>
              <a:t>PUSH-PULL</a:t>
            </a:r>
            <a:endParaRPr lang="en-GB" sz="4000" dirty="0">
              <a:solidFill>
                <a:srgbClr val="000000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30" t="71111" r="27835"/>
          <a:stretch/>
        </p:blipFill>
        <p:spPr>
          <a:xfrm>
            <a:off x="404813" y="2881313"/>
            <a:ext cx="927100" cy="8366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D440-7765-45B4-ADE7-A6413A5496C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4920-14EF-4536-96E7-02F95D0A82E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EE7F-F650-4221-99F6-B6D34347107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187C-CB9B-49B1-9AB5-55F3D29342A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0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D2BA-BFF8-4484-98C8-97DF7E4E10B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6205-0531-421B-BEC5-57135F03D8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18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1950-FAC0-4A5A-AC86-CE33E83BAE2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599B-9BCB-4184-964F-FE662BC3B4F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91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795-D475-4B74-8B60-96325667DB3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4F19-59ED-448B-9473-47A64112388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2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C4E1B-1212-4D44-BA52-D496093DFDC9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367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150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150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467544" y="1425819"/>
            <a:ext cx="8229600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99C9D6-1B00-4C1A-83E1-059B8EECCF78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8" name="Rechte verbindingslijn 17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 userDrawn="1"/>
        </p:nvCxnSpPr>
        <p:spPr>
          <a:xfrm>
            <a:off x="467544" y="1425819"/>
            <a:ext cx="8229600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1DDABF-1941-4606-BF1C-8E6CACF5E06F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20" name="Rechte verbindingslijn 19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480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 userDrawn="1"/>
        </p:nvCxnSpPr>
        <p:spPr>
          <a:xfrm>
            <a:off x="467544" y="1425819"/>
            <a:ext cx="8229600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B38616-939E-4D89-BA38-D42E0A577939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6" name="Rechte verbindingslijn 15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247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27CD9-5691-4BB2-98ED-248F865F4396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957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7630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250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9EA7F8-FFE3-4B2C-8639-A673B76CEE10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98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201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6021360"/>
            <a:ext cx="597409" cy="548641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56220" y="6232315"/>
            <a:ext cx="1845524" cy="365125"/>
          </a:xfrm>
        </p:spPr>
        <p:txBody>
          <a:bodyPr rIns="0"/>
          <a:lstStyle>
            <a:lvl1pPr algn="r"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DB4F5B-D5D9-432B-9726-4BFA950DFB7F}" type="datetime1">
              <a:rPr lang="nl-BE" smtClean="0"/>
              <a:pPr/>
              <a:t>14/12/2016</a:t>
            </a:fld>
            <a:endParaRPr lang="nl-BE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232315"/>
            <a:ext cx="586408" cy="365125"/>
          </a:xfrm>
        </p:spPr>
        <p:txBody>
          <a:bodyPr r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3977E6-ECE3-4EBF-B1EC-9AB8E074A984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331550" y="6224691"/>
            <a:ext cx="7365594" cy="0"/>
          </a:xfrm>
          <a:prstGeom prst="line">
            <a:avLst/>
          </a:prstGeom>
          <a:ln w="6350">
            <a:solidFill>
              <a:srgbClr val="F0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31550" y="6232315"/>
            <a:ext cx="4688250" cy="365125"/>
          </a:xfrm>
        </p:spPr>
        <p:txBody>
          <a:bodyPr lIns="0"/>
          <a:lstStyle>
            <a:lvl1pPr>
              <a:defRPr>
                <a:solidFill>
                  <a:srgbClr val="F0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smtClean="0"/>
              <a:t>atlas · integratie &amp; inburgering Antwerpen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248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85260" y="6165380"/>
            <a:ext cx="1115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543A-65B5-43FC-BFF1-8794A1ED2615}" type="datetime1">
              <a:rPr lang="nl-BE" smtClean="0"/>
              <a:t>14/12/2016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75570" y="6165380"/>
            <a:ext cx="5400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atlas · integratie &amp; inburgering Antwerpen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500" y="6165380"/>
            <a:ext cx="51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77E6-ECE3-4EBF-B1EC-9AB8E074A9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05A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05A4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05A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5A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05A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F05A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en-GB" altLang="nl-BE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en-GB" alt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A0820B-4095-4D6E-B08F-4DA332AE993F}" type="datetimeFigureOut">
              <a:rPr lang="en-GB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14/12/2016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E4C465-6A2E-4EEF-BAE7-5D91F2386E23}" type="slidenum">
              <a:rPr lang="en-GB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Natasja Naegels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Policies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(Roma) </a:t>
            </a:r>
            <a:r>
              <a:rPr lang="nl-BE" dirty="0" err="1" smtClean="0"/>
              <a:t>inclusion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in </a:t>
            </a:r>
            <a:r>
              <a:rPr lang="nl-BE" dirty="0" err="1" smtClean="0"/>
              <a:t>Antwerp</a:t>
            </a:r>
            <a:r>
              <a:rPr lang="nl-BE" dirty="0" smtClean="0"/>
              <a:t>, Belgium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3275856" y="4293120"/>
            <a:ext cx="5400000" cy="1752600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Atlas </a:t>
            </a:r>
            <a:r>
              <a:rPr lang="nl-BE" sz="2400" dirty="0" smtClean="0"/>
              <a:t>vzw </a:t>
            </a:r>
          </a:p>
          <a:p>
            <a:r>
              <a:rPr lang="nl-BE" sz="2400" dirty="0" smtClean="0"/>
              <a:t>Integratie </a:t>
            </a:r>
            <a:r>
              <a:rPr lang="nl-BE" sz="2400" dirty="0"/>
              <a:t>en </a:t>
            </a:r>
            <a:r>
              <a:rPr lang="nl-BE" sz="2400" dirty="0" smtClean="0"/>
              <a:t>Inburgering Antwerpen</a:t>
            </a:r>
          </a:p>
          <a:p>
            <a:endParaRPr lang="nl-BE" sz="2400" dirty="0" smtClean="0"/>
          </a:p>
          <a:p>
            <a:r>
              <a:rPr lang="nl-BE" sz="2400" dirty="0" smtClean="0"/>
              <a:t>München, December 15th 2016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0214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b="50256"/>
          <a:stretch>
            <a:fillRect/>
          </a:stretch>
        </p:blipFill>
        <p:spPr bwMode="auto">
          <a:xfrm>
            <a:off x="-36513" y="1501775"/>
            <a:ext cx="11522076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nl-BE" smtClean="0"/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946749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(Some) Roma stand 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nl-BE" smtClean="0"/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0" b="8414"/>
          <a:stretch>
            <a:fillRect/>
          </a:stretch>
        </p:blipFill>
        <p:spPr bwMode="auto">
          <a:xfrm>
            <a:off x="0" y="1501775"/>
            <a:ext cx="91440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le 1"/>
          <p:cNvSpPr txBox="1">
            <a:spLocks/>
          </p:cNvSpPr>
          <p:nvPr/>
        </p:nvSpPr>
        <p:spPr bwMode="auto">
          <a:xfrm>
            <a:off x="899592" y="0"/>
            <a:ext cx="7200800" cy="154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We need a specific approach</a:t>
            </a: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nl-BE" dirty="0" smtClean="0"/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1775"/>
            <a:ext cx="9144000" cy="37639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892" name="Title 1"/>
          <p:cNvSpPr txBox="1">
            <a:spLocks/>
          </p:cNvSpPr>
          <p:nvPr/>
        </p:nvSpPr>
        <p:spPr bwMode="auto">
          <a:xfrm>
            <a:off x="827584" y="116632"/>
            <a:ext cx="7287530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The </a:t>
            </a:r>
            <a:r>
              <a:rPr lang="en-GB" altLang="nl-BE" sz="3600" b="1" dirty="0" err="1" smtClean="0">
                <a:solidFill>
                  <a:srgbClr val="990033"/>
                </a:solidFill>
                <a:latin typeface="Calibri" pitchFamily="34" charset="0"/>
              </a:rPr>
              <a:t>Romateam</a:t>
            </a: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885816" y="1916832"/>
            <a:ext cx="8001000" cy="44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</a:pP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Schoolmediators: </a:t>
            </a:r>
          </a:p>
          <a:p>
            <a:pPr>
              <a:buFontTx/>
              <a:buNone/>
            </a:pPr>
            <a:r>
              <a:rPr lang="nl-NL" altLang="nl-BE" sz="36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→ in </a:t>
            </a:r>
            <a:r>
              <a:rPr lang="nl-NL" altLang="nl-BE" sz="3600" b="1" dirty="0" err="1" smtClean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 field</a:t>
            </a:r>
          </a:p>
          <a:p>
            <a:pPr>
              <a:buFontTx/>
              <a:buNone/>
            </a:pP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Me: </a:t>
            </a:r>
          </a:p>
          <a:p>
            <a:pPr>
              <a:buFontTx/>
              <a:buNone/>
            </a:pP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	→ </a:t>
            </a:r>
            <a:r>
              <a:rPr lang="nl-NL" altLang="nl-BE" sz="3600" b="1" dirty="0" err="1" smtClean="0">
                <a:solidFill>
                  <a:srgbClr val="000000"/>
                </a:solidFill>
                <a:latin typeface="Calibri" pitchFamily="34" charset="0"/>
              </a:rPr>
              <a:t>facilitate</a:t>
            </a: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altLang="nl-BE" sz="3600" b="1" dirty="0" err="1" smtClean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 mediators</a:t>
            </a:r>
          </a:p>
          <a:p>
            <a:pPr>
              <a:buFontTx/>
              <a:buNone/>
            </a:pPr>
            <a:r>
              <a:rPr lang="nl-NL" altLang="nl-BE" sz="36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→ </a:t>
            </a:r>
            <a:r>
              <a:rPr lang="nl-NL" altLang="nl-BE" sz="3600" b="1" dirty="0" err="1" smtClean="0">
                <a:solidFill>
                  <a:srgbClr val="000000"/>
                </a:solidFill>
                <a:latin typeface="Calibri" pitchFamily="34" charset="0"/>
              </a:rPr>
              <a:t>structural</a:t>
            </a: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 change in </a:t>
            </a:r>
            <a:r>
              <a:rPr lang="nl-NL" altLang="nl-BE" sz="3600" b="1" dirty="0" err="1" smtClean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nl-NL" altLang="nl-BE" sz="3600" b="1" dirty="0" smtClean="0">
                <a:solidFill>
                  <a:srgbClr val="000000"/>
                </a:solidFill>
                <a:latin typeface="Calibri" pitchFamily="34" charset="0"/>
              </a:rPr>
              <a:t> context</a:t>
            </a:r>
          </a:p>
        </p:txBody>
      </p:sp>
    </p:spTree>
    <p:extLst>
      <p:ext uri="{BB962C8B-B14F-4D97-AF65-F5344CB8AC3E}">
        <p14:creationId xmlns:p14="http://schemas.microsoft.com/office/powerpoint/2010/main" val="15928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nl-BE" dirty="0" smtClean="0"/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914214" y="358774"/>
            <a:ext cx="7200900" cy="14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3600" b="1" dirty="0" err="1" smtClean="0">
                <a:solidFill>
                  <a:srgbClr val="990033"/>
                </a:solidFill>
                <a:latin typeface="Calibri" pitchFamily="34" charset="0"/>
              </a:rPr>
              <a:t>Schoolmediators</a:t>
            </a:r>
            <a:endParaRPr lang="en-GB" altLang="nl-BE" sz="3600" b="1" dirty="0" smtClean="0">
              <a:solidFill>
                <a:srgbClr val="990033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885816" y="2357438"/>
            <a:ext cx="800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</a:pPr>
            <a:endParaRPr lang="nl-NL" altLang="nl-BE" sz="3600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276"/>
            <a:ext cx="3068960" cy="30689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90" y="2579066"/>
            <a:ext cx="2952327" cy="30689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15" y="2587450"/>
            <a:ext cx="3149285" cy="30521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15616" y="202948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tx1">
                    <a:lumMod val="50000"/>
                  </a:schemeClr>
                </a:solidFill>
              </a:rPr>
              <a:t>Merima</a:t>
            </a:r>
            <a:endParaRPr lang="nl-BE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491880" y="2357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>
              <a:solidFill>
                <a:srgbClr val="F05A4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98334" y="202558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1">
                    <a:lumMod val="50000"/>
                  </a:schemeClr>
                </a:solidFill>
              </a:rPr>
              <a:t>Manuela</a:t>
            </a:r>
            <a:endParaRPr lang="nl-BE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588224" y="202948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tx1">
                    <a:lumMod val="50000"/>
                  </a:schemeClr>
                </a:solidFill>
              </a:rPr>
              <a:t>Mirjana</a:t>
            </a:r>
            <a:endParaRPr lang="nl-BE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nl-BE" dirty="0" smtClean="0"/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1775"/>
            <a:ext cx="9144000" cy="37639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892" name="Title 1"/>
          <p:cNvSpPr txBox="1">
            <a:spLocks/>
          </p:cNvSpPr>
          <p:nvPr/>
        </p:nvSpPr>
        <p:spPr bwMode="auto">
          <a:xfrm>
            <a:off x="914214" y="116632"/>
            <a:ext cx="7330194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Problems</a:t>
            </a: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885816" y="1501775"/>
            <a:ext cx="8001000" cy="46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Truancy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schooling</a:t>
            </a: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(most frequent)</a:t>
            </a:r>
            <a:endParaRPr lang="nl-BE" sz="2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Enrolment</a:t>
            </a:r>
            <a:endParaRPr lang="nl-BE" sz="2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Behavioural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issues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School </a:t>
            </a: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endParaRPr lang="nl-BE" sz="24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nl-BE" sz="2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nl-BE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combination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of: </a:t>
            </a:r>
            <a:r>
              <a:rPr lang="nl-B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truancy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l-B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l-B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parent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participation</a:t>
            </a: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/school </a:t>
            </a: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referral</a:t>
            </a: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nl-BE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24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special </a:t>
            </a:r>
            <a:r>
              <a:rPr lang="nl-BE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nl-BE" sz="24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school/</a:t>
            </a:r>
            <a:r>
              <a:rPr lang="nl-BE" sz="2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practicalities</a:t>
            </a: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/etc.</a:t>
            </a:r>
            <a:endParaRPr lang="nl-BE" sz="2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Pandora’s box.</a:t>
            </a:r>
            <a:endParaRPr lang="nl-BE" sz="2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pPr lvl="0"/>
            <a:r>
              <a:rPr lang="en-GB" altLang="nl-BE" sz="36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GB" altLang="nl-BE" sz="36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GB" altLang="nl-BE" sz="3600" dirty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GB" altLang="nl-BE" sz="36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>    </a:t>
            </a:r>
            <a:r>
              <a:rPr lang="en-GB" altLang="nl-BE" sz="40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>Numbers</a:t>
            </a:r>
            <a:r>
              <a:rPr lang="en-GB" altLang="nl-BE" sz="3600" dirty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GB" altLang="nl-BE" sz="3600" dirty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</a:br>
            <a:endParaRPr lang="nl-BE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65891"/>
              </p:ext>
            </p:extLst>
          </p:nvPr>
        </p:nvGraphicFramePr>
        <p:xfrm>
          <a:off x="463758" y="1628800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77E6-ECE3-4EBF-B1EC-9AB8E074A984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Afgeronde rechthoek 2"/>
          <p:cNvSpPr/>
          <p:nvPr/>
        </p:nvSpPr>
        <p:spPr>
          <a:xfrm>
            <a:off x="6876256" y="1844824"/>
            <a:ext cx="13681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112 ♀</a:t>
            </a:r>
          </a:p>
          <a:p>
            <a:pPr algn="ctr"/>
            <a:r>
              <a:rPr lang="nl-BE" dirty="0" smtClean="0"/>
              <a:t>119 ♂</a:t>
            </a:r>
            <a:endParaRPr lang="nl-BE" dirty="0"/>
          </a:p>
        </p:txBody>
      </p:sp>
      <p:cxnSp>
        <p:nvCxnSpPr>
          <p:cNvPr id="8" name="Rechte verbindingslijn 7"/>
          <p:cNvCxnSpPr>
            <a:endCxn id="3" idx="1"/>
          </p:cNvCxnSpPr>
          <p:nvPr/>
        </p:nvCxnSpPr>
        <p:spPr>
          <a:xfrm>
            <a:off x="6019800" y="2420888"/>
            <a:ext cx="85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6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nl-BE" dirty="0" smtClean="0"/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1775"/>
            <a:ext cx="9144000" cy="37639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892" name="Title 1"/>
          <p:cNvSpPr txBox="1">
            <a:spLocks/>
          </p:cNvSpPr>
          <p:nvPr/>
        </p:nvSpPr>
        <p:spPr bwMode="auto">
          <a:xfrm>
            <a:off x="914214" y="116632"/>
            <a:ext cx="7330194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Problems</a:t>
            </a: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885816" y="1501775"/>
            <a:ext cx="8001000" cy="46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lvl="0" algn="ctr">
              <a:buNone/>
            </a:pPr>
            <a:endParaRPr lang="nl-BE" sz="36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nl-BE" sz="36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nl-BE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Girls drop out of school </a:t>
            </a:r>
            <a:r>
              <a:rPr lang="nl-BE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early</a:t>
            </a:r>
            <a:endParaRPr lang="nl-BE" sz="36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nl-BE" dirty="0" smtClean="0"/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1775"/>
            <a:ext cx="9144000" cy="37639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892" name="Title 1"/>
          <p:cNvSpPr txBox="1">
            <a:spLocks/>
          </p:cNvSpPr>
          <p:nvPr/>
        </p:nvSpPr>
        <p:spPr bwMode="auto">
          <a:xfrm>
            <a:off x="914214" y="116632"/>
            <a:ext cx="7330194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Approach</a:t>
            </a: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885816" y="1844824"/>
            <a:ext cx="8001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lvl="0">
              <a:buNone/>
            </a:pPr>
            <a:endParaRPr lang="nl-BE" altLang="nl-BE" sz="3600" b="1" dirty="0" smtClean="0">
              <a:solidFill>
                <a:srgbClr val="00040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nl-BE" altLang="nl-BE" sz="3600" b="1" dirty="0" smtClean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1. Strategic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individual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 approach</a:t>
            </a:r>
          </a:p>
          <a:p>
            <a:pPr lvl="0">
              <a:buNone/>
            </a:pP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2. Case management</a:t>
            </a:r>
          </a:p>
          <a:p>
            <a:pPr lvl="0">
              <a:buNone/>
            </a:pP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3.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Working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group</a:t>
            </a:r>
            <a:endParaRPr lang="nl-BE" altLang="nl-BE" sz="3600" b="1" dirty="0">
              <a:solidFill>
                <a:srgbClr val="00040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4. </a:t>
            </a:r>
            <a:r>
              <a:rPr lang="nl-BE" altLang="nl-BE" sz="3600" b="1" dirty="0" smtClean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City </a:t>
            </a:r>
            <a:r>
              <a:rPr lang="nl-BE" altLang="nl-BE" sz="3600" b="1" dirty="0" err="1" smtClean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wide</a:t>
            </a:r>
            <a:r>
              <a:rPr lang="nl-BE" altLang="nl-BE" sz="3600" b="1" dirty="0" smtClean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 plan</a:t>
            </a:r>
            <a:endParaRPr lang="nl-BE" altLang="nl-BE" sz="3200" b="1" dirty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nl-BE" dirty="0" smtClean="0"/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1775"/>
            <a:ext cx="9144000" cy="37639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892" name="Title 1"/>
          <p:cNvSpPr txBox="1">
            <a:spLocks/>
          </p:cNvSpPr>
          <p:nvPr/>
        </p:nvSpPr>
        <p:spPr bwMode="auto">
          <a:xfrm>
            <a:off x="914214" y="116632"/>
            <a:ext cx="7330194" cy="1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Structural approach</a:t>
            </a: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885816" y="1501775"/>
            <a:ext cx="8001000" cy="46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lvl="0" algn="ctr">
              <a:buNone/>
            </a:pPr>
            <a:endParaRPr lang="nl-BE" sz="36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nl-BE" sz="36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nl-BE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Creating</a:t>
            </a:r>
            <a:r>
              <a:rPr lang="nl-BE" sz="3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nl-BE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city-wide</a:t>
            </a:r>
            <a:r>
              <a:rPr lang="nl-BE" sz="3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plan </a:t>
            </a:r>
            <a:r>
              <a:rPr lang="nl-BE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nl-BE" sz="3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address</a:t>
            </a:r>
            <a:r>
              <a:rPr lang="nl-BE" sz="3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l-BE" sz="3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nl-BE" altLang="nl-BE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(</a:t>
            </a:r>
            <a:r>
              <a:rPr lang="nl-BE" altLang="nl-BE" sz="3600" b="1" dirty="0" err="1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forced</a:t>
            </a:r>
            <a:r>
              <a:rPr lang="nl-BE" altLang="nl-BE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) </a:t>
            </a:r>
            <a:r>
              <a:rPr lang="nl-BE" altLang="nl-BE" sz="3600" b="1" dirty="0" err="1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early</a:t>
            </a:r>
            <a:r>
              <a:rPr lang="nl-BE" altLang="nl-BE" sz="3600" b="1" dirty="0" smtClean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 marriage of </a:t>
            </a:r>
            <a:r>
              <a:rPr lang="nl-BE" altLang="nl-BE" sz="36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Roma girls</a:t>
            </a:r>
            <a:endParaRPr lang="nl-BE" sz="3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9306"/>
          <a:stretch>
            <a:fillRect/>
          </a:stretch>
        </p:blipFill>
        <p:spPr bwMode="auto">
          <a:xfrm>
            <a:off x="0" y="1484313"/>
            <a:ext cx="9144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903288"/>
            <a:ext cx="8001000" cy="4038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nl-BE" altLang="nl-BE" sz="2000" smtClean="0"/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>Goal: moving in the same direction</a:t>
            </a:r>
          </a:p>
          <a:p>
            <a:pPr eaLnBrk="1" hangingPunct="1"/>
            <a:endParaRPr lang="en-GB" altLang="nl-BE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altLang="nl-BE" sz="36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GB" altLang="nl-BE" sz="36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GB" altLang="nl-BE" sz="3600" dirty="0" smtClean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>    </a:t>
            </a:r>
            <a:r>
              <a:rPr lang="en-GB" altLang="nl-BE" sz="3600" dirty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GB" altLang="nl-BE" sz="3600" dirty="0">
                <a:solidFill>
                  <a:srgbClr val="990033"/>
                </a:solidFill>
                <a:latin typeface="Calibri" pitchFamily="34" charset="0"/>
                <a:ea typeface="+mn-ea"/>
                <a:cs typeface="+mn-cs"/>
              </a:rPr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37860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Atlas?</a:t>
            </a:r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/>
            </a:r>
            <a:b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903288"/>
            <a:ext cx="8001000" cy="4038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nl-BE" altLang="nl-BE" sz="2000" smtClean="0"/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>Goal: moving in the same direction</a:t>
            </a:r>
          </a:p>
          <a:p>
            <a:pPr eaLnBrk="1" hangingPunct="1"/>
            <a:endParaRPr lang="en-GB" altLang="nl-BE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rgbClr val="FFFFFF">
                <a:shade val="45000"/>
                <a:satMod val="135000"/>
              </a:srgbClr>
              <a:prstClr val="white"/>
            </a:duotone>
            <a:extLst/>
          </a:blip>
          <a:srcRect t="23377" b="9307"/>
          <a:stretch/>
        </p:blipFill>
        <p:spPr>
          <a:xfrm flipH="1">
            <a:off x="0" y="1484785"/>
            <a:ext cx="9144000" cy="378095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87624" y="889844"/>
            <a:ext cx="806489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nl-BE" altLang="nl-BE" sz="3600" b="1" dirty="0">
              <a:latin typeface="Calibri" pitchFamily="34" charset="0"/>
            </a:endParaRPr>
          </a:p>
          <a:p>
            <a:pPr lvl="1"/>
            <a:endParaRPr lang="nl-BE" altLang="nl-BE" sz="3600" b="1" dirty="0" smtClean="0">
              <a:solidFill>
                <a:srgbClr val="00040C"/>
              </a:solidFill>
              <a:latin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l-BE" altLang="nl-BE" sz="3600" b="1" dirty="0" smtClean="0">
                <a:solidFill>
                  <a:srgbClr val="00040C"/>
                </a:solidFill>
                <a:latin typeface="Calibri" pitchFamily="34" charset="0"/>
              </a:rPr>
              <a:t>As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many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organisations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 as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possible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 </a:t>
            </a:r>
            <a:r>
              <a:rPr lang="nl-BE" altLang="nl-BE" sz="36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* </a:t>
            </a:r>
            <a:r>
              <a:rPr lang="nl-BE" altLang="nl-BE" sz="3600" b="1" dirty="0" err="1" smtClean="0">
                <a:solidFill>
                  <a:srgbClr val="00040C"/>
                </a:solidFill>
                <a:latin typeface="Calibri" pitchFamily="34" charset="0"/>
              </a:rPr>
              <a:t>alligned</a:t>
            </a:r>
            <a:r>
              <a:rPr lang="nl-BE" altLang="nl-BE" sz="3600" b="1" dirty="0" smtClean="0">
                <a:solidFill>
                  <a:srgbClr val="00040C"/>
                </a:solidFill>
                <a:latin typeface="Calibri" pitchFamily="34" charset="0"/>
              </a:rPr>
              <a:t>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with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 approach (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education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, welfare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organisations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,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city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 </a:t>
            </a:r>
            <a:r>
              <a:rPr lang="nl-BE" altLang="nl-BE" sz="3600" b="1" dirty="0" smtClean="0">
                <a:solidFill>
                  <a:srgbClr val="00040C"/>
                </a:solidFill>
                <a:latin typeface="Calibri" pitchFamily="34" charset="0"/>
              </a:rPr>
              <a:t>council,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police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 force, </a:t>
            </a:r>
            <a:r>
              <a:rPr lang="nl-BE" altLang="nl-BE" sz="3600" b="1" dirty="0" err="1">
                <a:solidFill>
                  <a:srgbClr val="00040C"/>
                </a:solidFill>
                <a:latin typeface="Calibri" pitchFamily="34" charset="0"/>
              </a:rPr>
              <a:t>justice</a:t>
            </a:r>
            <a:r>
              <a:rPr lang="nl-BE" altLang="nl-BE" sz="3600" b="1" dirty="0">
                <a:solidFill>
                  <a:srgbClr val="00040C"/>
                </a:solidFill>
                <a:latin typeface="Calibri" pitchFamily="34" charset="0"/>
              </a:rPr>
              <a:t> system</a:t>
            </a:r>
            <a:r>
              <a:rPr lang="nl-BE" altLang="nl-BE" sz="3600" b="1" dirty="0" smtClean="0">
                <a:solidFill>
                  <a:srgbClr val="00040C"/>
                </a:solidFill>
                <a:latin typeface="Calibri" pitchFamily="34" charset="0"/>
              </a:rPr>
              <a:t>).</a:t>
            </a:r>
            <a:r>
              <a:rPr lang="nl-BE" altLang="nl-BE" sz="3200" b="1" dirty="0">
                <a:solidFill>
                  <a:srgbClr val="00040C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endParaRPr lang="nl-BE" altLang="nl-BE" sz="3200" b="1" dirty="0" smtClean="0">
              <a:solidFill>
                <a:srgbClr val="00040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nl-BE" altLang="nl-BE" sz="3200" b="1" dirty="0" smtClean="0">
              <a:solidFill>
                <a:srgbClr val="00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nl-BE" altLang="nl-BE" sz="3200" b="1" dirty="0" smtClean="0">
              <a:solidFill>
                <a:srgbClr val="F05A41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l-BE" altLang="nl-BE" sz="3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* </a:t>
            </a:r>
            <a:r>
              <a:rPr lang="nl-BE" altLang="nl-BE" sz="3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12 </a:t>
            </a:r>
            <a:r>
              <a:rPr lang="nl-BE" altLang="nl-BE" sz="3200" b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organisations</a:t>
            </a:r>
            <a:r>
              <a:rPr lang="nl-BE" altLang="nl-BE" sz="3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nl-BE" altLang="nl-BE" sz="3200" b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involved</a:t>
            </a:r>
            <a:endParaRPr lang="nl-BE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BE" altLang="nl-BE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2893"/>
            <a:ext cx="47434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>Key </a:t>
            </a: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take-away:</a:t>
            </a: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  <a:p>
            <a:pPr eaLnBrk="1" hangingPunct="1"/>
            <a:endParaRPr lang="en-GB" altLang="nl-BE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 rot="917027">
            <a:off x="2999120" y="2519582"/>
            <a:ext cx="27948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pPr lvl="0"/>
            <a:r>
              <a:rPr lang="nl-BE" altLang="nl-BE" sz="3200" b="1" dirty="0" err="1" smtClean="0">
                <a:solidFill>
                  <a:srgbClr val="000000"/>
                </a:solidFill>
                <a:latin typeface="Bradley Hand ITC" pitchFamily="66" charset="0"/>
              </a:rPr>
              <a:t>Everbody</a:t>
            </a:r>
            <a:r>
              <a:rPr lang="nl-BE" altLang="nl-BE" sz="3200" b="1" dirty="0" smtClean="0">
                <a:solidFill>
                  <a:srgbClr val="000000"/>
                </a:solidFill>
                <a:latin typeface="Bradley Hand ITC" pitchFamily="66" charset="0"/>
              </a:rPr>
              <a:t> shares </a:t>
            </a:r>
            <a:r>
              <a:rPr lang="nl-BE" altLang="nl-BE" sz="3200" b="1" dirty="0" err="1" smtClean="0">
                <a:solidFill>
                  <a:srgbClr val="000000"/>
                </a:solidFill>
                <a:latin typeface="Bradley Hand ITC" pitchFamily="66" charset="0"/>
              </a:rPr>
              <a:t>the</a:t>
            </a:r>
            <a:r>
              <a:rPr lang="nl-BE" altLang="nl-BE" sz="32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nl-BE" altLang="nl-BE" sz="3200" b="1" dirty="0" err="1" smtClean="0">
                <a:solidFill>
                  <a:srgbClr val="000000"/>
                </a:solidFill>
                <a:latin typeface="Bradley Hand ITC" pitchFamily="66" charset="0"/>
              </a:rPr>
              <a:t>same</a:t>
            </a:r>
            <a:r>
              <a:rPr lang="nl-BE" altLang="nl-BE" sz="32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nl-BE" altLang="nl-BE" sz="3200" b="1" dirty="0" err="1" smtClean="0">
                <a:solidFill>
                  <a:srgbClr val="000000"/>
                </a:solidFill>
                <a:latin typeface="Bradley Hand ITC" pitchFamily="66" charset="0"/>
              </a:rPr>
              <a:t>vision</a:t>
            </a:r>
            <a:r>
              <a:rPr lang="nl-BE" altLang="nl-BE" sz="32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nl-BE" altLang="nl-BE" sz="3200" b="1" dirty="0" err="1" smtClean="0">
                <a:solidFill>
                  <a:srgbClr val="000000"/>
                </a:solidFill>
                <a:latin typeface="Bradley Hand ITC" pitchFamily="66" charset="0"/>
              </a:rPr>
              <a:t>and</a:t>
            </a:r>
            <a:r>
              <a:rPr lang="nl-BE" altLang="nl-BE" sz="3200" b="1" dirty="0" smtClean="0">
                <a:solidFill>
                  <a:srgbClr val="000000"/>
                </a:solidFill>
                <a:latin typeface="Bradley Hand ITC" pitchFamily="66" charset="0"/>
              </a:rPr>
              <a:t> approach</a:t>
            </a:r>
            <a:endParaRPr lang="nl-BE" altLang="nl-BE" sz="32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nl-BE" dirty="0" smtClean="0">
                <a:solidFill>
                  <a:srgbClr val="F05A41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914214" y="358774"/>
            <a:ext cx="7200900" cy="14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Thank you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885816" y="2357438"/>
            <a:ext cx="800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</a:pPr>
            <a:endParaRPr lang="nl-NL" altLang="nl-BE" sz="3600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276"/>
            <a:ext cx="3068960" cy="30689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90" y="2579066"/>
            <a:ext cx="2952327" cy="30689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15" y="2587450"/>
            <a:ext cx="3149285" cy="305212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491880" y="2357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>
              <a:solidFill>
                <a:srgbClr val="F05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 b="36870"/>
          <a:stretch>
            <a:fillRect/>
          </a:stretch>
        </p:blipFill>
        <p:spPr>
          <a:xfrm>
            <a:off x="0" y="1517650"/>
            <a:ext cx="9144000" cy="3783013"/>
          </a:xfrm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971550" y="260649"/>
            <a:ext cx="72009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971550" y="5165725"/>
            <a:ext cx="72009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33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endParaRPr lang="en-GB" sz="20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Antwerp</a:t>
            </a:r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/>
            </a:r>
            <a:b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7958" b="36870"/>
          <a:stretch/>
        </p:blipFill>
        <p:spPr>
          <a:xfrm>
            <a:off x="0" y="1517484"/>
            <a:ext cx="9144000" cy="3783724"/>
          </a:xfr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971550" y="1557338"/>
            <a:ext cx="7921625" cy="3743325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</a:pPr>
            <a:r>
              <a:rPr lang="nl-BE" altLang="nl-BE" sz="3600" dirty="0" smtClean="0">
                <a:latin typeface="Calibri" pitchFamily="34" charset="0"/>
              </a:rPr>
              <a:t>518 368 </a:t>
            </a:r>
            <a:r>
              <a:rPr lang="nl-BE" altLang="nl-BE" sz="3600" dirty="0" err="1" smtClean="0">
                <a:latin typeface="Calibri" pitchFamily="34" charset="0"/>
              </a:rPr>
              <a:t>inhabitants</a:t>
            </a:r>
            <a:r>
              <a:rPr lang="nl-BE" altLang="nl-BE" sz="4000" dirty="0" smtClean="0">
                <a:latin typeface="Calibri" pitchFamily="34" charset="0"/>
              </a:rPr>
              <a:t/>
            </a:r>
            <a:br>
              <a:rPr lang="nl-BE" altLang="nl-BE" sz="4000" dirty="0" smtClean="0">
                <a:latin typeface="Calibri" pitchFamily="34" charset="0"/>
              </a:rPr>
            </a:br>
            <a:endParaRPr lang="en-GB" altLang="nl-BE" sz="4000" dirty="0" smtClean="0">
              <a:latin typeface="Calibri" pitchFamily="34" charset="0"/>
            </a:endParaRPr>
          </a:p>
        </p:txBody>
      </p:sp>
      <p:sp>
        <p:nvSpPr>
          <p:cNvPr id="12292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Antwerp</a:t>
            </a:r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/>
            </a:r>
            <a:b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7958" b="36870"/>
          <a:stretch/>
        </p:blipFill>
        <p:spPr>
          <a:xfrm>
            <a:off x="0" y="1517484"/>
            <a:ext cx="9144000" cy="37837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57338"/>
            <a:ext cx="7921625" cy="3743325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518 368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inhabitants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BE" sz="3600" dirty="0" smtClean="0">
                <a:latin typeface="Calibri" pitchFamily="34" charset="0"/>
                <a:cs typeface="Calibri" pitchFamily="34" charset="0"/>
              </a:rPr>
            </a:br>
            <a:r>
              <a:rPr lang="nl-BE" sz="3600" dirty="0" smtClean="0">
                <a:latin typeface="Calibri" pitchFamily="34" charset="0"/>
                <a:cs typeface="Calibri" pitchFamily="34" charset="0"/>
              </a:rPr>
              <a:t>46,9 % </a:t>
            </a:r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ethnic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origins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BE" sz="3600" dirty="0" smtClean="0">
                <a:latin typeface="Calibri" pitchFamily="34" charset="0"/>
                <a:cs typeface="Calibri" pitchFamily="34" charset="0"/>
              </a:rPr>
            </a:br>
            <a:endParaRPr lang="en-GB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Antwerp</a:t>
            </a:r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/>
            </a:r>
            <a:b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7958" b="36870"/>
          <a:stretch/>
        </p:blipFill>
        <p:spPr>
          <a:xfrm>
            <a:off x="0" y="1517484"/>
            <a:ext cx="9144000" cy="37837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57338"/>
            <a:ext cx="7921625" cy="3743325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nl-BE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BE" sz="3600" dirty="0" smtClean="0">
                <a:latin typeface="Calibri" pitchFamily="34" charset="0"/>
                <a:cs typeface="Calibri" pitchFamily="34" charset="0"/>
              </a:rPr>
            </a:br>
            <a:endParaRPr lang="en-GB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Antwerp</a:t>
            </a:r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/>
            </a:r>
            <a:b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3927991285"/>
              </p:ext>
            </p:extLst>
          </p:nvPr>
        </p:nvGraphicFramePr>
        <p:xfrm>
          <a:off x="299864" y="1124744"/>
          <a:ext cx="78725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71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7958" b="36870"/>
          <a:stretch/>
        </p:blipFill>
        <p:spPr>
          <a:xfrm>
            <a:off x="0" y="1517484"/>
            <a:ext cx="9144000" cy="37837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57338"/>
            <a:ext cx="7921625" cy="3743325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518 368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inhabitants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BE" sz="3600" dirty="0" smtClean="0">
                <a:latin typeface="Calibri" pitchFamily="34" charset="0"/>
                <a:cs typeface="Calibri" pitchFamily="34" charset="0"/>
              </a:rPr>
            </a:b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46,9 %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other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ethnic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origins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BE" sz="3600" dirty="0" smtClean="0">
                <a:latin typeface="Calibri" pitchFamily="34" charset="0"/>
                <a:cs typeface="Calibri" pitchFamily="34" charset="0"/>
              </a:rPr>
            </a:br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Number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> of Roma?</a:t>
            </a:r>
            <a:endParaRPr lang="en-GB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Antwerp</a:t>
            </a:r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/>
            </a:r>
            <a:b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7958" b="36870"/>
          <a:stretch/>
        </p:blipFill>
        <p:spPr>
          <a:xfrm>
            <a:off x="0" y="1517484"/>
            <a:ext cx="9144000" cy="37837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57338"/>
            <a:ext cx="7921625" cy="3743325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518 368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inhabitants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BE" sz="3600" dirty="0" smtClean="0">
                <a:latin typeface="Calibri" pitchFamily="34" charset="0"/>
                <a:cs typeface="Calibri" pitchFamily="34" charset="0"/>
              </a:rPr>
            </a:b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46,9 %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other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ethnic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origins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nl-BE" sz="3600" dirty="0" smtClean="0">
                <a:latin typeface="Calibri" pitchFamily="34" charset="0"/>
                <a:cs typeface="Calibri" pitchFamily="34" charset="0"/>
              </a:rPr>
            </a:br>
            <a:r>
              <a:rPr lang="nl-BE" sz="3600" dirty="0" smtClean="0">
                <a:latin typeface="Calibri" pitchFamily="34" charset="0"/>
                <a:cs typeface="Calibri" pitchFamily="34" charset="0"/>
              </a:rPr>
              <a:t>4500-5000 Roma (</a:t>
            </a:r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est.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>) = </a:t>
            </a:r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less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3600" dirty="0" err="1" smtClean="0">
                <a:latin typeface="Calibri" pitchFamily="34" charset="0"/>
                <a:cs typeface="Calibri" pitchFamily="34" charset="0"/>
              </a:rPr>
              <a:t>than</a:t>
            </a:r>
            <a:r>
              <a:rPr lang="nl-BE" sz="3600" dirty="0" smtClean="0">
                <a:latin typeface="Calibri" pitchFamily="34" charset="0"/>
                <a:cs typeface="Calibri" pitchFamily="34" charset="0"/>
              </a:rPr>
              <a:t> 1 %</a:t>
            </a:r>
            <a:endParaRPr lang="en-GB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Antwerp</a:t>
            </a:r>
            <a:b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mtClean="0">
                <a:solidFill>
                  <a:schemeClr val="bg1"/>
                </a:solidFill>
              </a:rPr>
              <a:t>Roma</a:t>
            </a:r>
            <a:endParaRPr lang="nl-NL" altLang="nl-BE" smtClean="0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nl-BE" smtClean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3781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Arriving since end 90s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r>
              <a:rPr lang="en-GB" dirty="0">
                <a:latin typeface="Calibri" pitchFamily="34" charset="0"/>
                <a:cs typeface="Calibri" pitchFamily="34" charset="0"/>
              </a:rPr>
              <a:t>Refugees (Kosovo)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r>
              <a:rPr lang="en-GB" dirty="0">
                <a:latin typeface="Calibri" pitchFamily="34" charset="0"/>
                <a:cs typeface="Calibri" pitchFamily="34" charset="0"/>
              </a:rPr>
              <a:t>Others (Macedonia, Bulgaria)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11673" b="545"/>
          <a:stretch>
            <a:fillRect/>
          </a:stretch>
        </p:blipFill>
        <p:spPr bwMode="auto">
          <a:xfrm>
            <a:off x="0" y="1484313"/>
            <a:ext cx="4572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itle 1"/>
          <p:cNvSpPr txBox="1">
            <a:spLocks/>
          </p:cNvSpPr>
          <p:nvPr/>
        </p:nvSpPr>
        <p:spPr bwMode="auto">
          <a:xfrm>
            <a:off x="971550" y="404813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Profile of Roma </a:t>
            </a:r>
            <a:r>
              <a:rPr lang="en-GB" altLang="nl-BE" sz="3600" b="1" dirty="0">
                <a:solidFill>
                  <a:srgbClr val="990033"/>
                </a:solidFill>
                <a:latin typeface="Calibri" pitchFamily="34" charset="0"/>
              </a:rPr>
              <a:t>in </a:t>
            </a:r>
            <a:r>
              <a:rPr lang="en-GB" altLang="nl-BE" sz="3600" b="1" dirty="0" smtClean="0">
                <a:solidFill>
                  <a:srgbClr val="990033"/>
                </a:solidFill>
                <a:latin typeface="Calibri" pitchFamily="34" charset="0"/>
              </a:rPr>
              <a:t>Antwerp</a:t>
            </a:r>
            <a:r>
              <a:rPr lang="en-GB" altLang="nl-BE" sz="36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altLang="nl-BE" sz="3600" b="1" dirty="0">
                <a:solidFill>
                  <a:schemeClr val="bg1"/>
                </a:solidFill>
                <a:latin typeface="Calibri" pitchFamily="34" charset="0"/>
              </a:rPr>
            </a:br>
            <a:endParaRPr lang="en-GB" altLang="nl-BE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635500" y="1844674"/>
            <a:ext cx="4572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nl-BE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GB" altLang="nl-BE" sz="3600" b="1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GB" altLang="nl-BE" sz="3600" b="1" dirty="0" smtClean="0">
                <a:solidFill>
                  <a:srgbClr val="FF0000"/>
                </a:solidFill>
                <a:latin typeface="Calibri" pitchFamily="34" charset="0"/>
              </a:rPr>
              <a:t>ery diverse</a:t>
            </a:r>
            <a:endParaRPr lang="en-GB" altLang="nl-BE" sz="3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nl-BE" altLang="nl-B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land </a:t>
            </a:r>
            <a:r>
              <a:rPr lang="nl-BE" altLang="nl-BE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nl-BE" altLang="nl-BE" sz="2800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</a:t>
            </a:r>
            <a:r>
              <a:rPr lang="nl-BE" altLang="nl-BE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nl-BE" altLang="nl-BE" sz="2800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origin</a:t>
            </a:r>
            <a:endParaRPr lang="nl-BE" altLang="nl-BE" sz="2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nl-BE" altLang="nl-B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status of </a:t>
            </a:r>
            <a:r>
              <a:rPr lang="nl-BE" altLang="nl-BE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residency</a:t>
            </a:r>
            <a:endParaRPr lang="nl-BE" altLang="nl-BE" sz="28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nl-BE" altLang="nl-B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altLang="nl-BE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socio-economic</a:t>
            </a:r>
            <a:r>
              <a:rPr lang="nl-BE" altLang="nl-B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altLang="nl-BE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level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nl-BE" altLang="nl-B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altLang="nl-BE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religion</a:t>
            </a:r>
            <a:endParaRPr lang="nl-BE" altLang="nl-BE" sz="2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nl-BE" altLang="nl-BE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BE" altLang="nl-B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nl-NL" altLang="nl-BE" sz="2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sjabloon">
  <a:themeElements>
    <a:clrScheme name="Atlas">
      <a:dk1>
        <a:srgbClr val="F05A4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presentatiesjabloon</Template>
  <TotalTime>1543</TotalTime>
  <Words>558</Words>
  <Application>Microsoft Office PowerPoint</Application>
  <PresentationFormat>Diavoorstelling (4:3)</PresentationFormat>
  <Paragraphs>145</Paragraphs>
  <Slides>22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presentatiesjabloon</vt:lpstr>
      <vt:lpstr>1_Custom Design</vt:lpstr>
      <vt:lpstr>Natasja Naegels  Policies towards (Roma) inclusion in Antwerp, Belgium  </vt:lpstr>
      <vt:lpstr>      </vt:lpstr>
      <vt:lpstr>PowerPoint-presentatie</vt:lpstr>
      <vt:lpstr>518 368 inhabitants </vt:lpstr>
      <vt:lpstr>518 368 inhabitants 46,9 % other ethnic origins </vt:lpstr>
      <vt:lpstr> </vt:lpstr>
      <vt:lpstr>518 368 inhabitants 46,9 % other ethnic origins Number of Roma?</vt:lpstr>
      <vt:lpstr>518 368 inhabitants 46,9 % other ethnic origins 4500-5000 Roma (est.) = less than 1 %</vt:lpstr>
      <vt:lpstr>Roma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Numbers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Natasja Naegels</dc:creator>
  <cp:lastModifiedBy>Natasja Naegels</cp:lastModifiedBy>
  <cp:revision>138</cp:revision>
  <cp:lastPrinted>2016-10-18T08:04:53Z</cp:lastPrinted>
  <dcterms:created xsi:type="dcterms:W3CDTF">2016-01-13T10:20:41Z</dcterms:created>
  <dcterms:modified xsi:type="dcterms:W3CDTF">2016-12-14T07:46:32Z</dcterms:modified>
  <cp:contentStatus>v0.6</cp:contentStatus>
</cp:coreProperties>
</file>