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17"/>
  </p:notesMasterIdLst>
  <p:handoutMasterIdLst>
    <p:handoutMasterId r:id="rId18"/>
  </p:handoutMasterIdLst>
  <p:sldIdLst>
    <p:sldId id="257" r:id="rId8"/>
    <p:sldId id="271" r:id="rId9"/>
    <p:sldId id="273" r:id="rId10"/>
    <p:sldId id="272" r:id="rId11"/>
    <p:sldId id="267" r:id="rId12"/>
    <p:sldId id="275" r:id="rId13"/>
    <p:sldId id="274" r:id="rId14"/>
    <p:sldId id="262" r:id="rId15"/>
    <p:sldId id="268" r:id="rId16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2C2C2C"/>
    <a:srgbClr val="275269"/>
    <a:srgbClr val="A6B75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6763" autoAdjust="0"/>
  </p:normalViewPr>
  <p:slideViewPr>
    <p:cSldViewPr snapToGrid="0" snapToObjects="1">
      <p:cViewPr>
        <p:scale>
          <a:sx n="100" d="100"/>
          <a:sy n="100" d="100"/>
        </p:scale>
        <p:origin x="-522" y="-72"/>
      </p:cViewPr>
      <p:guideLst>
        <p:guide orient="horz" pos="2957"/>
        <p:guide pos="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2016-12-15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2016-12-15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4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86187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6" y="132160"/>
            <a:ext cx="6583363" cy="4888706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32160"/>
            <a:ext cx="2180560" cy="4888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1679250"/>
            <a:ext cx="5486252" cy="739172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2667533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0" y="2987121"/>
            <a:ext cx="5475619" cy="19191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  <p:grpSp>
        <p:nvGrpSpPr>
          <p:cNvPr id="9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10" name="Bildobjekt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Bildobjekt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025999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177200"/>
            <a:ext cx="2732400" cy="346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0" y="1177200"/>
            <a:ext cx="299678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 userDrawn="1"/>
        </p:nvCxnSpPr>
        <p:spPr>
          <a:xfrm>
            <a:off x="2160588" y="1625600"/>
            <a:ext cx="0" cy="1700213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ubrik 4"/>
          <p:cNvSpPr>
            <a:spLocks noGrp="1"/>
          </p:cNvSpPr>
          <p:nvPr>
            <p:ph type="title" hasCustomPrompt="1"/>
          </p:nvPr>
        </p:nvSpPr>
        <p:spPr>
          <a:xfrm>
            <a:off x="2796528" y="1803936"/>
            <a:ext cx="5486252" cy="739172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15706" y="2672728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pic>
        <p:nvPicPr>
          <p:cNvPr id="7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44688"/>
            <a:ext cx="6715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177200"/>
            <a:ext cx="8228598" cy="3520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025999"/>
            <a:ext cx="855515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8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025999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0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1880996"/>
            <a:ext cx="3583858" cy="206811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026000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2977928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177200"/>
            <a:ext cx="5040000" cy="352124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026000"/>
            <a:ext cx="29772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69999" y="1177200"/>
            <a:ext cx="533493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7" descr="GRAPHIC_small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11"/>
          <p:cNvCxnSpPr/>
          <p:nvPr userDrawn="1"/>
        </p:nvCxnSpPr>
        <p:spPr>
          <a:xfrm>
            <a:off x="2160588" y="1625600"/>
            <a:ext cx="0" cy="1700213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ubrik 4"/>
          <p:cNvSpPr>
            <a:spLocks noGrp="1"/>
          </p:cNvSpPr>
          <p:nvPr>
            <p:ph type="title"/>
          </p:nvPr>
        </p:nvSpPr>
        <p:spPr>
          <a:xfrm>
            <a:off x="2796528" y="1803936"/>
            <a:ext cx="5486252" cy="739172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2C2C2C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2815706" y="2672728"/>
            <a:ext cx="5475620" cy="61555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grpSp>
        <p:nvGrpSpPr>
          <p:cNvPr id="9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10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025999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177200"/>
            <a:ext cx="2732400" cy="346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0" y="1177200"/>
            <a:ext cx="299678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Rak 10"/>
          <p:cNvCxnSpPr/>
          <p:nvPr userDrawn="1"/>
        </p:nvCxnSpPr>
        <p:spPr>
          <a:xfrm>
            <a:off x="2160588" y="1625600"/>
            <a:ext cx="0" cy="1700213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ubrik 4"/>
          <p:cNvSpPr>
            <a:spLocks noGrp="1"/>
          </p:cNvSpPr>
          <p:nvPr>
            <p:ph type="title" hasCustomPrompt="1"/>
          </p:nvPr>
        </p:nvSpPr>
        <p:spPr>
          <a:xfrm>
            <a:off x="2796528" y="1803936"/>
            <a:ext cx="5486252" cy="739172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15706" y="2672728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pic>
        <p:nvPicPr>
          <p:cNvPr id="7" name="Bildobjekt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44688"/>
            <a:ext cx="6715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177200"/>
            <a:ext cx="8228598" cy="3520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025999"/>
            <a:ext cx="855515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6" name="Rubrik 8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025999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0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1880996"/>
            <a:ext cx="3583858" cy="206811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026000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2977928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177200"/>
            <a:ext cx="5040000" cy="352124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0000" y="1080000"/>
            <a:ext cx="8228598" cy="3614238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026000"/>
            <a:ext cx="29772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69999" y="1177200"/>
            <a:ext cx="5334933" cy="3466238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025999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177200"/>
            <a:ext cx="2732400" cy="346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0" y="1177200"/>
            <a:ext cx="299678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7" descr="GRAPHIC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12"/>
          <p:cNvCxnSpPr/>
          <p:nvPr userDrawn="1"/>
        </p:nvCxnSpPr>
        <p:spPr>
          <a:xfrm>
            <a:off x="2160588" y="1625600"/>
            <a:ext cx="0" cy="1700213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ubrik 4"/>
          <p:cNvSpPr>
            <a:spLocks noGrp="1"/>
          </p:cNvSpPr>
          <p:nvPr>
            <p:ph type="title" hasCustomPrompt="1"/>
          </p:nvPr>
        </p:nvSpPr>
        <p:spPr>
          <a:xfrm>
            <a:off x="2796528" y="1803936"/>
            <a:ext cx="5486252" cy="739172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15706" y="2672728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7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8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177200"/>
            <a:ext cx="8228598" cy="3520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025999"/>
            <a:ext cx="855515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8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025999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0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1880996"/>
            <a:ext cx="3583858" cy="206811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026000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Rubrik 3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025999"/>
            <a:ext cx="855515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6" name="Rubrik 8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2977928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177200"/>
            <a:ext cx="5040000" cy="352124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026000"/>
            <a:ext cx="29772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69999" y="1177200"/>
            <a:ext cx="533493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7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025999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4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177200"/>
            <a:ext cx="2732400" cy="346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0" y="1177200"/>
            <a:ext cx="299678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4"/>
          <p:cNvSpPr>
            <a:spLocks noGrp="1"/>
          </p:cNvSpPr>
          <p:nvPr>
            <p:ph type="title" hasCustomPrompt="1"/>
          </p:nvPr>
        </p:nvSpPr>
        <p:spPr>
          <a:xfrm>
            <a:off x="2796528" y="1803936"/>
            <a:ext cx="5486252" cy="739172"/>
          </a:xfrm>
        </p:spPr>
        <p:txBody>
          <a:bodyPr wrap="square" anchor="b"/>
          <a:lstStyle>
            <a:lvl1pPr>
              <a:lnSpc>
                <a:spcPct val="100000"/>
              </a:lnSpc>
              <a:defRPr sz="5000">
                <a:solidFill>
                  <a:srgbClr val="2C2C2C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4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15706" y="2672728"/>
            <a:ext cx="5475620" cy="307777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cxnSp>
        <p:nvCxnSpPr>
          <p:cNvPr id="16" name="Rak 15"/>
          <p:cNvCxnSpPr/>
          <p:nvPr userDrawn="1"/>
        </p:nvCxnSpPr>
        <p:spPr>
          <a:xfrm>
            <a:off x="2158428" y="1623463"/>
            <a:ext cx="0" cy="1700213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9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70000" y="1177200"/>
            <a:ext cx="8228598" cy="3520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1350" y="1025999"/>
            <a:ext cx="855515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8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025999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0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1880996"/>
            <a:ext cx="3583858" cy="206811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270000" y="1025999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 rtlCol="0">
            <a:noAutofit/>
          </a:bodyPr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4859594" y="1880996"/>
            <a:ext cx="3583858" cy="206811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026000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2977928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177200"/>
            <a:ext cx="5040000" cy="352124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026000"/>
            <a:ext cx="29772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69999" y="1177200"/>
            <a:ext cx="533493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762595" y="1025999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9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270000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5889600" y="1177200"/>
            <a:ext cx="2732400" cy="346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80396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71350" y="1177200"/>
            <a:ext cx="299678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7" descr="GRAPHIC_small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 userDrawn="1"/>
        </p:nvSpPr>
        <p:spPr>
          <a:xfrm>
            <a:off x="133350" y="136525"/>
            <a:ext cx="2179638" cy="487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35844"/>
            <a:ext cx="5475620" cy="4616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grpSp>
        <p:nvGrpSpPr>
          <p:cNvPr id="10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11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 userDrawn="1"/>
        </p:nvSpPr>
        <p:spPr>
          <a:xfrm>
            <a:off x="133350" y="136525"/>
            <a:ext cx="2179638" cy="487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35844"/>
            <a:ext cx="5475620" cy="4616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grpSp>
        <p:nvGrpSpPr>
          <p:cNvPr id="6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7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>
          <a:xfrm>
            <a:off x="133350" y="136525"/>
            <a:ext cx="2179638" cy="487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35844"/>
            <a:ext cx="5475620" cy="4616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grpSp>
        <p:nvGrpSpPr>
          <p:cNvPr id="6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7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10"/>
          <p:cNvSpPr>
            <a:spLocks noGrp="1"/>
          </p:cNvSpPr>
          <p:nvPr>
            <p:ph sz="quarter" idx="16"/>
          </p:nvPr>
        </p:nvSpPr>
        <p:spPr>
          <a:xfrm>
            <a:off x="271350" y="1026000"/>
            <a:ext cx="85536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>
          <a:xfrm>
            <a:off x="133350" y="136525"/>
            <a:ext cx="2179638" cy="487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35844"/>
            <a:ext cx="5475620" cy="4616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0000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grpSp>
        <p:nvGrpSpPr>
          <p:cNvPr id="6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7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7" descr="GRAPHIC_small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 userDrawn="1"/>
        </p:nvSpPr>
        <p:spPr>
          <a:xfrm>
            <a:off x="133350" y="136525"/>
            <a:ext cx="2179638" cy="4872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6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35844"/>
            <a:ext cx="5475620" cy="46169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rgbClr val="2C2C2C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grpSp>
        <p:nvGrpSpPr>
          <p:cNvPr id="6" name="Grupp 10"/>
          <p:cNvGrpSpPr>
            <a:grpSpLocks/>
          </p:cNvGrpSpPr>
          <p:nvPr userDrawn="1"/>
        </p:nvGrpSpPr>
        <p:grpSpPr bwMode="auto">
          <a:xfrm>
            <a:off x="836613" y="1941513"/>
            <a:ext cx="671512" cy="1039812"/>
            <a:chOff x="836613" y="2589373"/>
            <a:chExt cx="893762" cy="1386038"/>
          </a:xfrm>
        </p:grpSpPr>
        <p:pic>
          <p:nvPicPr>
            <p:cNvPr id="7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636818"/>
              <a:ext cx="893762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Bildobjekt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2589373"/>
              <a:ext cx="893762" cy="104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2977928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3581057" y="1177200"/>
            <a:ext cx="5040000" cy="352124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5821178" y="1026000"/>
            <a:ext cx="29772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269999" y="1177200"/>
            <a:ext cx="5334933" cy="34662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270000" y="1026000"/>
            <a:ext cx="3060000" cy="36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 rtlCol="0">
            <a:no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Dra bilden till platshållaren eller klicka på ikonen för att lägga till den</a:t>
            </a:r>
            <a:endParaRPr lang="sv-SE" noProof="0" dirty="0" smtClean="0"/>
          </a:p>
        </p:txBody>
      </p:sp>
      <p:sp>
        <p:nvSpPr>
          <p:cNvPr id="7" name="Rubrik 4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446528" y="1026000"/>
            <a:ext cx="5364000" cy="3618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440100"/>
            <a:ext cx="6738950" cy="760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177201"/>
            <a:ext cx="802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3" descr="GRAPHIC_small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75"/>
            <a:ext cx="9144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12" descr="gbg_li_co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31800"/>
            <a:ext cx="1131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Rak 15"/>
          <p:cNvCxnSpPr/>
          <p:nvPr/>
        </p:nvCxnSpPr>
        <p:spPr>
          <a:xfrm>
            <a:off x="7564438" y="434975"/>
            <a:ext cx="0" cy="29845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356777"/>
            <a:ext cx="6738950" cy="5213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rubrik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177201"/>
            <a:ext cx="8028000" cy="3394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2" descr="GRAPHIC_small6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75"/>
            <a:ext cx="9144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12" descr="gbg_li_co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31800"/>
            <a:ext cx="1131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rubrik rubrik</a:t>
            </a:r>
            <a:endParaRPr lang="sv-SE" dirty="0"/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3" y="1177925"/>
            <a:ext cx="80279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8" name="Rak 17"/>
          <p:cNvCxnSpPr/>
          <p:nvPr/>
        </p:nvCxnSpPr>
        <p:spPr>
          <a:xfrm>
            <a:off x="7564438" y="434975"/>
            <a:ext cx="0" cy="29845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75"/>
            <a:ext cx="9144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12" descr="gbg_li_co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31800"/>
            <a:ext cx="1131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rubrik rubrik</a:t>
            </a:r>
            <a:endParaRPr lang="sv-SE" dirty="0"/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3" y="1177925"/>
            <a:ext cx="80279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8" name="Rak 17"/>
          <p:cNvCxnSpPr/>
          <p:nvPr/>
        </p:nvCxnSpPr>
        <p:spPr>
          <a:xfrm>
            <a:off x="7564438" y="434975"/>
            <a:ext cx="0" cy="29845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 descr="GRAPHIC_small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875"/>
            <a:ext cx="9144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12" descr="gbg_li_co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31800"/>
            <a:ext cx="1131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rubrik rubrik</a:t>
            </a:r>
            <a:endParaRPr lang="sv-SE" dirty="0"/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3" y="1177925"/>
            <a:ext cx="80279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8" name="Rak 17"/>
          <p:cNvCxnSpPr/>
          <p:nvPr/>
        </p:nvCxnSpPr>
        <p:spPr>
          <a:xfrm>
            <a:off x="7564438" y="434975"/>
            <a:ext cx="0" cy="29845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RAPHIC_small1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0617"/>
            <a:ext cx="9144000" cy="566738"/>
          </a:xfrm>
          <a:prstGeom prst="rect">
            <a:avLst/>
          </a:prstGeom>
        </p:spPr>
      </p:pic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rubrik rubrik</a:t>
            </a:r>
            <a:endParaRPr lang="sv-SE" dirty="0"/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3" y="1177925"/>
            <a:ext cx="80279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8" name="Rak 17"/>
          <p:cNvCxnSpPr/>
          <p:nvPr/>
        </p:nvCxnSpPr>
        <p:spPr>
          <a:xfrm>
            <a:off x="7564438" y="434975"/>
            <a:ext cx="0" cy="29845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12" descr="gbg_li_col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31800"/>
            <a:ext cx="1131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271463" y="357188"/>
            <a:ext cx="6738937" cy="520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rubrik rubrik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271463" y="1177925"/>
            <a:ext cx="802798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cxnSp>
        <p:nvCxnSpPr>
          <p:cNvPr id="12" name="Rak 11"/>
          <p:cNvCxnSpPr/>
          <p:nvPr/>
        </p:nvCxnSpPr>
        <p:spPr>
          <a:xfrm>
            <a:off x="7564438" y="434975"/>
            <a:ext cx="0" cy="29845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12" descr="gbg_li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31800"/>
            <a:ext cx="11318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181221" y="1679250"/>
            <a:ext cx="5773867" cy="739172"/>
          </a:xfrm>
        </p:spPr>
        <p:txBody>
          <a:bodyPr/>
          <a:lstStyle/>
          <a:p>
            <a:r>
              <a:rPr lang="sv-SE" dirty="0" err="1" smtClean="0"/>
              <a:t>Romact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200399" y="2667533"/>
            <a:ext cx="5475620" cy="1231106"/>
          </a:xfrm>
        </p:spPr>
        <p:txBody>
          <a:bodyPr/>
          <a:lstStyle/>
          <a:p>
            <a:r>
              <a:rPr lang="en-GB" b="1" dirty="0" smtClean="0"/>
              <a:t>How to organize inclusion services for non-national marginalised people, including Roma</a:t>
            </a:r>
            <a:endParaRPr lang="en-GB" dirty="0" smtClean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3200400" y="3706724"/>
            <a:ext cx="5475619" cy="191915"/>
          </a:xfrm>
        </p:spPr>
        <p:txBody>
          <a:bodyPr/>
          <a:lstStyle/>
          <a:p>
            <a:r>
              <a:rPr lang="sv-SE" dirty="0" smtClean="0"/>
              <a:t>Teresa Woodall 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56577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31002" y="1026087"/>
            <a:ext cx="2917909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3933825" y="1026087"/>
            <a:ext cx="4688175" cy="3617913"/>
          </a:xfrm>
        </p:spPr>
        <p:txBody>
          <a:bodyPr/>
          <a:lstStyle/>
          <a:p>
            <a:r>
              <a:rPr lang="en-US" sz="1400" dirty="0" smtClean="0"/>
              <a:t>The city of Gothenburg has about 500 000 inhabitants</a:t>
            </a:r>
          </a:p>
          <a:p>
            <a:r>
              <a:rPr lang="en-US" sz="1400" dirty="0" smtClean="0"/>
              <a:t>First contact with the group in 2005</a:t>
            </a:r>
          </a:p>
          <a:p>
            <a:r>
              <a:rPr lang="en-US" sz="1400" dirty="0" smtClean="0"/>
              <a:t>First inclusion activity was in 2007</a:t>
            </a:r>
          </a:p>
          <a:p>
            <a:r>
              <a:rPr lang="en-US" sz="1400" dirty="0" smtClean="0"/>
              <a:t>The city has a Roma inclusion strategy but only for nationals. About 10 000 Roma live in Gothenburg.</a:t>
            </a:r>
          </a:p>
          <a:p>
            <a:r>
              <a:rPr lang="en-US" sz="1400" dirty="0" smtClean="0"/>
              <a:t>Mobile EU citizens does not have the same rights as the inhabitants regarding the social </a:t>
            </a:r>
            <a:r>
              <a:rPr lang="en-US" sz="1400" dirty="0" smtClean="0"/>
              <a:t>security- </a:t>
            </a:r>
            <a:r>
              <a:rPr lang="en-US" sz="1400" dirty="0" smtClean="0"/>
              <a:t>and </a:t>
            </a:r>
            <a:r>
              <a:rPr lang="en-US" sz="1400" dirty="0" err="1" smtClean="0"/>
              <a:t>healthsystem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Context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298052" y="4701788"/>
            <a:ext cx="452546" cy="313182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Starting </a:t>
            </a:r>
            <a:r>
              <a:rPr lang="sv-SE" dirty="0" err="1" smtClean="0"/>
              <a:t>point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endParaRPr lang="en-US" sz="2400" i="1" dirty="0" smtClean="0"/>
          </a:p>
          <a:p>
            <a:pPr algn="ctr">
              <a:buNone/>
            </a:pPr>
            <a:r>
              <a:rPr lang="en-US" sz="2400" i="1" dirty="0" smtClean="0"/>
              <a:t>“</a:t>
            </a:r>
            <a:r>
              <a:rPr lang="en-US" i="1" dirty="0" smtClean="0"/>
              <a:t>We know that the solution is not with us, but in the countries they come from. But now they are here and we can not pass a person in need without reacting.”</a:t>
            </a:r>
            <a:r>
              <a:rPr lang="en-US" sz="2400" i="1" dirty="0" smtClean="0"/>
              <a:t>  </a:t>
            </a:r>
            <a:r>
              <a:rPr lang="en-US" i="1" dirty="0" smtClean="0"/>
              <a:t>    </a:t>
            </a:r>
          </a:p>
          <a:p>
            <a:pPr algn="ctr">
              <a:buNone/>
            </a:pPr>
            <a:r>
              <a:rPr lang="en-US" i="1" dirty="0" smtClean="0"/>
              <a:t> </a:t>
            </a:r>
            <a:r>
              <a:rPr lang="en-US" dirty="0" smtClean="0"/>
              <a:t>Dario </a:t>
            </a:r>
            <a:r>
              <a:rPr lang="en-US" dirty="0" err="1" smtClean="0"/>
              <a:t>Espiga</a:t>
            </a:r>
            <a:r>
              <a:rPr lang="en-US" dirty="0" smtClean="0"/>
              <a:t>, former deputy mayor, City of Gothenburg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8" name="Platshållare för bild 6" descr="Tiggare.jpg"/>
          <p:cNvPicPr>
            <a:picLocks noChangeAspect="1"/>
          </p:cNvPicPr>
          <p:nvPr/>
        </p:nvPicPr>
        <p:blipFill>
          <a:blip r:embed="rId2"/>
          <a:srcRect l="12289" r="12289"/>
          <a:stretch>
            <a:fillRect/>
          </a:stretch>
        </p:blipFill>
        <p:spPr>
          <a:xfrm>
            <a:off x="332266" y="1080001"/>
            <a:ext cx="2907600" cy="3437810"/>
          </a:xfrm>
          <a:prstGeom prst="rect">
            <a:avLst/>
          </a:prstGeom>
        </p:spPr>
      </p:pic>
      <p:pic>
        <p:nvPicPr>
          <p:cNvPr id="10" name="Platshållare för bild 6" descr="Tiggare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2270" r="1227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IDKeutiggare2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361" y="3127452"/>
            <a:ext cx="2943824" cy="1473349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298052" y="4701788"/>
            <a:ext cx="452546" cy="313182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8" name="Platshållare för bild 7" descr="IDKeutiggare2(2)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8825" r="28825"/>
          <a:stretch>
            <a:fillRect/>
          </a:stretch>
        </p:blipFill>
        <p:spPr/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meet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purpose of coming to Gothenburg is to find a way to support themselves and their families. </a:t>
            </a:r>
          </a:p>
          <a:p>
            <a:r>
              <a:rPr lang="en-US" dirty="0" smtClean="0"/>
              <a:t>Most common ways to earn your living is by begging, collecting cans and selling street-magazines</a:t>
            </a:r>
          </a:p>
          <a:p>
            <a:r>
              <a:rPr lang="en-US" dirty="0" smtClean="0"/>
              <a:t>About 2 000 guest has slept at the night shelter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86 % from Romania, 7 % from Bulgaria and 7 % from other EU-countries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About 25-30 % are women</a:t>
            </a:r>
          </a:p>
          <a:p>
            <a:r>
              <a:rPr lang="en-US" dirty="0" smtClean="0"/>
              <a:t>1/3 of the women have children under the age of 18 at home.</a:t>
            </a:r>
          </a:p>
          <a:p>
            <a:r>
              <a:rPr lang="en-US" dirty="0" smtClean="0"/>
              <a:t>Low level of education and few have work experience</a:t>
            </a:r>
          </a:p>
          <a:p>
            <a:pPr>
              <a:buNone/>
            </a:pPr>
            <a:r>
              <a:rPr lang="en-GB" dirty="0" smtClean="0"/>
              <a:t> 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r>
              <a:rPr lang="sv-SE" dirty="0" smtClean="0"/>
              <a:t>. 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 descr="Vasakyrkan bild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6371" r="16371"/>
          <a:stretch>
            <a:fillRect/>
          </a:stretch>
        </p:blipFill>
        <p:spPr/>
      </p:pic>
      <p:sp>
        <p:nvSpPr>
          <p:cNvPr id="12" name="Platshållare för tex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2007-2010 Inclusion in Swedish society for some families from Romania</a:t>
            </a:r>
          </a:p>
          <a:p>
            <a:pPr>
              <a:buNone/>
            </a:pPr>
            <a:r>
              <a:rPr lang="en-US" dirty="0" smtClean="0"/>
              <a:t>2011- 		</a:t>
            </a:r>
          </a:p>
          <a:p>
            <a:pPr>
              <a:buNone/>
            </a:pPr>
            <a:r>
              <a:rPr lang="en-US" dirty="0" smtClean="0"/>
              <a:t>	Inclusion in the perspective of support and information to individuals, with special focus on the children</a:t>
            </a:r>
          </a:p>
          <a:p>
            <a:pPr>
              <a:buNone/>
            </a:pPr>
            <a:r>
              <a:rPr lang="en-US" dirty="0" smtClean="0"/>
              <a:t>	The City of Gothenburg as a welcoming city with equal treatment according to the obligations in law.</a:t>
            </a:r>
          </a:p>
          <a:p>
            <a:pPr>
              <a:buNone/>
            </a:pPr>
            <a:endParaRPr lang="sv-SE" dirty="0" smtClean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strategies </a:t>
            </a:r>
            <a:r>
              <a:rPr lang="sv-SE" dirty="0" smtClean="0"/>
              <a:t>/ services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19508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298052" y="4701788"/>
            <a:ext cx="452546" cy="313182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8" name="Platshållare för bild 7" descr="utsida plan.pn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4422" r="4422"/>
          <a:stretch>
            <a:fillRect/>
          </a:stretch>
        </p:blipFill>
        <p:spPr/>
      </p:pic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3710598" y="1122758"/>
            <a:ext cx="5040000" cy="352124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Many departments in a municipality meet the group, so we need</a:t>
            </a:r>
          </a:p>
          <a:p>
            <a:r>
              <a:rPr lang="en-US" sz="1400" dirty="0" smtClean="0"/>
              <a:t>Knowledge and a common approach</a:t>
            </a:r>
          </a:p>
          <a:p>
            <a:pPr>
              <a:buNone/>
            </a:pPr>
            <a:r>
              <a:rPr lang="en-US" sz="1400" i="1" dirty="0" smtClean="0"/>
              <a:t>The aim is to enhance equal treatment and prevent the risk of vulnerability for EU citizens while in Gothenburg</a:t>
            </a:r>
          </a:p>
          <a:p>
            <a:r>
              <a:rPr lang="en-US" sz="1400" dirty="0" smtClean="0"/>
              <a:t>Using the opportunities of the Local Government and Education Act</a:t>
            </a:r>
            <a:endParaRPr lang="en-US" sz="1400" i="1" dirty="0" smtClean="0"/>
          </a:p>
          <a:p>
            <a:r>
              <a:rPr lang="en-US" sz="1400" dirty="0" smtClean="0"/>
              <a:t>Outreach social work – not waiting for people to approach the municipality</a:t>
            </a:r>
          </a:p>
          <a:p>
            <a:r>
              <a:rPr lang="en-US" sz="1400" dirty="0" smtClean="0"/>
              <a:t>Ask the group what they need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inclusive approach in the municipality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services for the individual</a:t>
            </a:r>
            <a:endParaRPr lang="en-US" dirty="0"/>
          </a:p>
        </p:txBody>
      </p:sp>
      <p:pic>
        <p:nvPicPr>
          <p:cNvPr id="8" name="Platshållare för innehåll 14" descr="skola1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717" b="5717"/>
          <a:stretch>
            <a:fillRect/>
          </a:stretch>
        </p:blipFill>
        <p:spPr>
          <a:xfrm>
            <a:off x="3709988" y="1457325"/>
            <a:ext cx="4922578" cy="2081774"/>
          </a:xfrm>
        </p:spPr>
      </p:pic>
      <p:sp>
        <p:nvSpPr>
          <p:cNvPr id="9" name="textruta 8"/>
          <p:cNvSpPr txBox="1"/>
          <p:nvPr/>
        </p:nvSpPr>
        <p:spPr>
          <a:xfrm>
            <a:off x="271463" y="1009650"/>
            <a:ext cx="31765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children´s perspective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every child has the right to education 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 services with the focus “the child´s best”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Information about rights and obligations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in need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 services, social emergency office, social outreach workers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Day-centre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Night –shelter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Health-information (through FEAD)</a:t>
            </a:r>
          </a:p>
          <a:p>
            <a:pPr>
              <a:buFontTx/>
              <a:buChar char="-"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4294967295"/>
          </p:nvPr>
        </p:nvSpPr>
        <p:spPr>
          <a:xfrm>
            <a:off x="3581057" y="1080000"/>
            <a:ext cx="5040000" cy="3521242"/>
          </a:xfrm>
        </p:spPr>
        <p:txBody>
          <a:bodyPr/>
          <a:lstStyle/>
          <a:p>
            <a:r>
              <a:rPr lang="en-US" sz="1600" dirty="0" smtClean="0"/>
              <a:t>The political will is crucial</a:t>
            </a:r>
          </a:p>
          <a:p>
            <a:r>
              <a:rPr lang="en-US" sz="1600" dirty="0" smtClean="0"/>
              <a:t>The willingness </a:t>
            </a:r>
            <a:r>
              <a:rPr lang="en-US" sz="1600" smtClean="0"/>
              <a:t>of the officials </a:t>
            </a:r>
            <a:r>
              <a:rPr lang="en-US" sz="1600" dirty="0" smtClean="0"/>
              <a:t>matter</a:t>
            </a:r>
          </a:p>
          <a:p>
            <a:r>
              <a:rPr lang="en-US" sz="1600" dirty="0" smtClean="0"/>
              <a:t>Finding ways to cooperate with NGO´s</a:t>
            </a:r>
          </a:p>
          <a:p>
            <a:r>
              <a:rPr lang="en-US" sz="1600" dirty="0" smtClean="0"/>
              <a:t>Building trust and relation</a:t>
            </a:r>
          </a:p>
          <a:p>
            <a:r>
              <a:rPr lang="en-US" sz="1600" dirty="0" smtClean="0"/>
              <a:t>Cultural knowledge, the Swedish context contra other context</a:t>
            </a:r>
          </a:p>
          <a:p>
            <a:r>
              <a:rPr lang="en-US" sz="1600" dirty="0" smtClean="0"/>
              <a:t>The picture that the municipality delivers to the surrounding environment  - what concepts do we use and how do we respond</a:t>
            </a:r>
            <a:endParaRPr lang="en-US" sz="16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70000" y="356777"/>
            <a:ext cx="6738950" cy="521302"/>
          </a:xfrm>
        </p:spPr>
        <p:txBody>
          <a:bodyPr/>
          <a:lstStyle/>
          <a:p>
            <a:r>
              <a:rPr lang="sv-SE" dirty="0" smtClean="0"/>
              <a:t>Lessons </a:t>
            </a:r>
            <a:r>
              <a:rPr lang="en-US" dirty="0" smtClean="0"/>
              <a:t>learned</a:t>
            </a:r>
            <a:r>
              <a:rPr lang="sv-SE" dirty="0" smtClean="0"/>
              <a:t> (and still </a:t>
            </a:r>
            <a:r>
              <a:rPr lang="en-US" dirty="0" smtClean="0"/>
              <a:t>working</a:t>
            </a:r>
            <a:r>
              <a:rPr lang="sv-SE" dirty="0" smtClean="0"/>
              <a:t> on)</a:t>
            </a:r>
            <a:endParaRPr lang="sv-SE" dirty="0"/>
          </a:p>
        </p:txBody>
      </p:sp>
      <p:sp>
        <p:nvSpPr>
          <p:cNvPr id="9218" name="AutoShape 2" descr="Bildresultat för lessons learn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220" name="AutoShape 4" descr="Bildresultat för lessons learn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222" name="Picture 6" descr="https://www.cli.org/wp-content/uploads/2015/09/lessons-learned-chalk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00" y="1343024"/>
            <a:ext cx="3169955" cy="230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90712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ct val="0"/>
              </a:spcAft>
            </a:pPr>
            <a:r>
              <a:rPr lang="sv-SE" dirty="0">
                <a:solidFill>
                  <a:srgbClr val="2C2C2C"/>
                </a:solidFill>
                <a:latin typeface="Arial" charset="0"/>
              </a:rPr>
              <a:t/>
            </a:r>
            <a:br>
              <a:rPr lang="sv-SE" dirty="0">
                <a:solidFill>
                  <a:srgbClr val="2C2C2C"/>
                </a:solidFill>
                <a:latin typeface="Arial" charset="0"/>
              </a:rPr>
            </a:br>
            <a:r>
              <a:rPr lang="sv-SE" dirty="0" err="1" smtClean="0">
                <a:solidFill>
                  <a:srgbClr val="2C2C2C"/>
                </a:solidFill>
                <a:latin typeface="Arial" charset="0"/>
              </a:rPr>
              <a:t>Teresa.Woodall@socialresurs.goteborg.se</a:t>
            </a:r>
            <a:endParaRPr lang="sv-SE" dirty="0">
              <a:solidFill>
                <a:srgbClr val="2C2C2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+stad+stor+ENG+wide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GBG+stad+stor+ENG+wide</Template>
  <TotalTime>399</TotalTime>
  <Words>415</Words>
  <Application>Microsoft Office PowerPoint</Application>
  <PresentationFormat>Bildspel på skärmen (16:9)</PresentationFormat>
  <Paragraphs>65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GBG+stad+stor+ENG+wide</vt:lpstr>
      <vt:lpstr>GBGstad-grön</vt:lpstr>
      <vt:lpstr>GBGstad-röd</vt:lpstr>
      <vt:lpstr>GBGstad-prickar</vt:lpstr>
      <vt:lpstr>GBGstad-turkos</vt:lpstr>
      <vt:lpstr>GBGstad-lila</vt:lpstr>
      <vt:lpstr>GBGstad-avslut</vt:lpstr>
      <vt:lpstr>Romact </vt:lpstr>
      <vt:lpstr>Context</vt:lpstr>
      <vt:lpstr>Starting point</vt:lpstr>
      <vt:lpstr>Who we meet</vt:lpstr>
      <vt:lpstr>Inclusive strategies / services</vt:lpstr>
      <vt:lpstr>An inclusive approach in the municipality</vt:lpstr>
      <vt:lpstr>Inclusive services for the individual</vt:lpstr>
      <vt:lpstr>Lessons learned (and still working on)</vt:lpstr>
      <vt:lpstr>Bild 9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Romact </dc:title>
  <dc:creator>tergee1212</dc:creator>
  <cp:lastModifiedBy>tergee1212</cp:lastModifiedBy>
  <cp:revision>14</cp:revision>
  <cp:lastPrinted>2015-10-22T11:38:28Z</cp:lastPrinted>
  <dcterms:created xsi:type="dcterms:W3CDTF">2016-12-12T16:00:21Z</dcterms:created>
  <dcterms:modified xsi:type="dcterms:W3CDTF">2016-12-15T08:59:02Z</dcterms:modified>
</cp:coreProperties>
</file>