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7" r:id="rId6"/>
    <p:sldId id="268" r:id="rId7"/>
    <p:sldId id="269" r:id="rId8"/>
    <p:sldId id="270" r:id="rId9"/>
    <p:sldId id="271" r:id="rId10"/>
    <p:sldId id="272" r:id="rId11"/>
    <p:sldId id="261" r:id="rId12"/>
    <p:sldId id="262" r:id="rId13"/>
    <p:sldId id="263" r:id="rId14"/>
    <p:sldId id="264" r:id="rId15"/>
    <p:sldId id="265" r:id="rId16"/>
    <p:sldId id="266" r:id="rId17"/>
    <p:sldId id="273" r:id="rId1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62" autoAdjust="0"/>
    <p:restoredTop sz="94660"/>
  </p:normalViewPr>
  <p:slideViewPr>
    <p:cSldViewPr>
      <p:cViewPr>
        <p:scale>
          <a:sx n="75" d="100"/>
          <a:sy n="75" d="100"/>
        </p:scale>
        <p:origin x="-99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de-DE" smtClean="0"/>
              <a:t>Titelmasterformat durch Klicken bearbeiten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A50D42-C9CD-4801-B293-61D1F53EC57E}" type="datetimeFigureOut">
              <a:rPr lang="de-DE" smtClean="0"/>
              <a:pPr/>
              <a:t>21.01.2017</a:t>
            </a:fld>
            <a:endParaRPr lang="de-DE"/>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de-DE"/>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C6AE60A-B69C-4790-82F7-3882EDF23186}" type="slidenum">
              <a:rPr lang="de-DE" smtClean="0"/>
              <a:pPr/>
              <a:t>‹Nr.›</a:t>
            </a:fld>
            <a:endParaRPr lang="de-DE"/>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1BA50D42-C9CD-4801-B293-61D1F53EC57E}" type="datetimeFigureOut">
              <a:rPr lang="de-DE" smtClean="0"/>
              <a:pPr/>
              <a:t>21.01.2017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de-DE" smtClean="0"/>
              <a:t>Titelmasterformat durch Klicken bearbeiten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1BA50D42-C9CD-4801-B293-61D1F53EC57E}" type="datetimeFigureOut">
              <a:rPr lang="de-DE" smtClean="0"/>
              <a:pPr/>
              <a:t>21.01.2017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1BA50D42-C9CD-4801-B293-61D1F53EC57E}" type="datetimeFigureOut">
              <a:rPr lang="de-DE" smtClean="0"/>
              <a:pPr/>
              <a:t>21.01.2017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1BA50D42-C9CD-4801-B293-61D1F53EC57E}" type="datetimeFigureOut">
              <a:rPr lang="de-DE" smtClean="0"/>
              <a:pPr/>
              <a:t>21.01.2017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5" name="Date Placeholder 4"/>
          <p:cNvSpPr>
            <a:spLocks noGrp="1"/>
          </p:cNvSpPr>
          <p:nvPr>
            <p:ph type="dt" sz="half" idx="10"/>
          </p:nvPr>
        </p:nvSpPr>
        <p:spPr/>
        <p:txBody>
          <a:bodyPr/>
          <a:lstStyle/>
          <a:p>
            <a:fld id="{1BA50D42-C9CD-4801-B293-61D1F53EC57E}" type="datetimeFigureOut">
              <a:rPr lang="de-DE" smtClean="0"/>
              <a:pPr/>
              <a:t>21.01.2017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C6AE60A-B69C-4790-82F7-3882EDF23186}" type="slidenum">
              <a:rPr lang="de-DE" smtClean="0"/>
              <a:pPr/>
              <a:t>‹Nr.›</a:t>
            </a:fld>
            <a:endParaRPr lang="de-DE"/>
          </a:p>
        </p:txBody>
      </p:sp>
      <p:sp>
        <p:nvSpPr>
          <p:cNvPr id="9" name="Content Placeholder 8"/>
          <p:cNvSpPr>
            <a:spLocks noGrp="1"/>
          </p:cNvSpPr>
          <p:nvPr>
            <p:ph sz="quarter" idx="13"/>
          </p:nvPr>
        </p:nvSpPr>
        <p:spPr>
          <a:xfrm>
            <a:off x="1042416" y="2313432"/>
            <a:ext cx="3419856" cy="349300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1BA50D42-C9CD-4801-B293-61D1F53EC57E}" type="datetimeFigureOut">
              <a:rPr lang="de-DE" smtClean="0"/>
              <a:pPr/>
              <a:t>21.01.2017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fld id="{1BA50D42-C9CD-4801-B293-61D1F53EC57E}" type="datetimeFigureOut">
              <a:rPr lang="de-DE" smtClean="0"/>
              <a:pPr/>
              <a:t>21.01.2017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50D42-C9CD-4801-B293-61D1F53EC57E}" type="datetimeFigureOut">
              <a:rPr lang="de-DE" smtClean="0"/>
              <a:pPr/>
              <a:t>21.01.2017</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A50D42-C9CD-4801-B293-61D1F53EC57E}" type="datetimeFigureOut">
              <a:rPr lang="de-DE" smtClean="0"/>
              <a:pPr/>
              <a:t>21.01.2017</a:t>
            </a:fld>
            <a:endParaRPr lang="de-DE"/>
          </a:p>
        </p:txBody>
      </p:sp>
      <p:sp>
        <p:nvSpPr>
          <p:cNvPr id="7" name="Slide Number Placeholder 6"/>
          <p:cNvSpPr>
            <a:spLocks noGrp="1"/>
          </p:cNvSpPr>
          <p:nvPr>
            <p:ph type="sldNum" sz="quarter" idx="12"/>
          </p:nvPr>
        </p:nvSpPr>
        <p:spPr/>
        <p:txBody>
          <a:bodyPr/>
          <a:lstStyle/>
          <a:p>
            <a:fld id="{6C6AE60A-B69C-4790-82F7-3882EDF23186}" type="slidenum">
              <a:rPr lang="de-DE" smtClean="0"/>
              <a:pPr/>
              <a:t>‹Nr.›</a:t>
            </a:fld>
            <a:endParaRPr lang="de-DE"/>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de-DE"/>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de-DE" smtClean="0"/>
              <a:t>Titelmasterformat durch Klicken bearbeiten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de-DE" smtClean="0"/>
              <a:t>Titelmasterformat durch Klicken bearbeiten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1BA50D42-C9CD-4801-B293-61D1F53EC57E}" type="datetimeFigureOut">
              <a:rPr lang="de-DE" smtClean="0"/>
              <a:pPr/>
              <a:t>21.01.2017</a:t>
            </a:fld>
            <a:endParaRPr lang="de-DE"/>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de-DE"/>
          </a:p>
        </p:txBody>
      </p:sp>
      <p:sp>
        <p:nvSpPr>
          <p:cNvPr id="7" name="Slide Number Placeholder 6"/>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A50D42-C9CD-4801-B293-61D1F53EC57E}" type="datetimeFigureOut">
              <a:rPr lang="de-DE" smtClean="0"/>
              <a:pPr/>
              <a:t>21.01.2017</a:t>
            </a:fld>
            <a:endParaRPr lang="de-DE"/>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de-DE"/>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C6AE60A-B69C-4790-82F7-3882EDF23186}"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27584" y="764705"/>
            <a:ext cx="7630616" cy="2520280"/>
          </a:xfrm>
        </p:spPr>
        <p:txBody>
          <a:bodyPr>
            <a:normAutofit fontScale="90000"/>
          </a:bodyPr>
          <a:lstStyle/>
          <a:p>
            <a:r>
              <a:rPr lang="de-DE" sz="3600" dirty="0" smtClean="0">
                <a:latin typeface="Arial Narrow" panose="020B0606020202030204" pitchFamily="34" charset="0"/>
              </a:rPr>
              <a:t/>
            </a:r>
            <a:br>
              <a:rPr lang="de-DE" sz="3600" dirty="0" smtClean="0">
                <a:latin typeface="Arial Narrow" panose="020B0606020202030204" pitchFamily="34" charset="0"/>
              </a:rPr>
            </a:br>
            <a:r>
              <a:rPr lang="de-DE" sz="3600" dirty="0" smtClean="0">
                <a:latin typeface="Arial Narrow" panose="020B0606020202030204" pitchFamily="34" charset="0"/>
              </a:rPr>
              <a:t/>
            </a:r>
            <a:br>
              <a:rPr lang="de-DE" sz="3600" dirty="0" smtClean="0">
                <a:latin typeface="Arial Narrow" panose="020B0606020202030204" pitchFamily="34" charset="0"/>
              </a:rPr>
            </a:br>
            <a:r>
              <a:rPr lang="de-DE" dirty="0">
                <a:latin typeface="Arial Narrow" panose="020B0606020202030204" pitchFamily="34" charset="0"/>
              </a:rPr>
              <a:t/>
            </a:r>
            <a:br>
              <a:rPr lang="de-DE" dirty="0">
                <a:latin typeface="Arial Narrow" panose="020B0606020202030204" pitchFamily="34" charset="0"/>
              </a:rPr>
            </a:br>
            <a:r>
              <a:rPr lang="de-DE" dirty="0" smtClean="0">
                <a:latin typeface="Arial Narrow" panose="020B0606020202030204" pitchFamily="34" charset="0"/>
              </a:rPr>
              <a:t/>
            </a:r>
            <a:br>
              <a:rPr lang="de-DE" dirty="0" smtClean="0">
                <a:latin typeface="Arial Narrow" panose="020B0606020202030204" pitchFamily="34" charset="0"/>
              </a:rPr>
            </a:br>
            <a:r>
              <a:rPr lang="de-DE" dirty="0">
                <a:latin typeface="Arial Narrow" panose="020B0606020202030204" pitchFamily="34" charset="0"/>
              </a:rPr>
              <a:t/>
            </a:r>
            <a:br>
              <a:rPr lang="de-DE" dirty="0">
                <a:latin typeface="Arial Narrow" panose="020B0606020202030204" pitchFamily="34" charset="0"/>
              </a:rPr>
            </a:br>
            <a:r>
              <a:rPr lang="de-DE" sz="3600" b="1" dirty="0" smtClean="0">
                <a:solidFill>
                  <a:schemeClr val="tx1"/>
                </a:solidFill>
                <a:latin typeface="Arial Narrow" panose="020B0606020202030204" pitchFamily="34" charset="0"/>
              </a:rPr>
              <a:t>Transnational </a:t>
            </a:r>
            <a:r>
              <a:rPr lang="de-DE" sz="3600" b="1" dirty="0" err="1">
                <a:solidFill>
                  <a:schemeClr val="tx1"/>
                </a:solidFill>
                <a:latin typeface="Arial Narrow" panose="020B0606020202030204" pitchFamily="34" charset="0"/>
              </a:rPr>
              <a:t>Cooperation</a:t>
            </a:r>
            <a:r>
              <a:rPr lang="de-DE" sz="3600" b="1" dirty="0">
                <a:solidFill>
                  <a:schemeClr val="tx1"/>
                </a:solidFill>
                <a:latin typeface="Arial Narrow" panose="020B0606020202030204" pitchFamily="34" charset="0"/>
              </a:rPr>
              <a:t> </a:t>
            </a:r>
            <a:r>
              <a:rPr lang="de-DE" sz="3600" b="1" dirty="0" err="1">
                <a:solidFill>
                  <a:schemeClr val="tx1"/>
                </a:solidFill>
                <a:latin typeface="Arial Narrow" panose="020B0606020202030204" pitchFamily="34" charset="0"/>
              </a:rPr>
              <a:t>and</a:t>
            </a:r>
            <a:r>
              <a:rPr lang="de-DE" sz="3600" b="1" dirty="0">
                <a:solidFill>
                  <a:schemeClr val="tx1"/>
                </a:solidFill>
                <a:latin typeface="Arial Narrow" panose="020B0606020202030204" pitchFamily="34" charset="0"/>
              </a:rPr>
              <a:t> </a:t>
            </a:r>
            <a:r>
              <a:rPr lang="de-DE" sz="3600" b="1" dirty="0" err="1">
                <a:solidFill>
                  <a:schemeClr val="tx1"/>
                </a:solidFill>
                <a:latin typeface="Arial Narrow" panose="020B0606020202030204" pitchFamily="34" charset="0"/>
              </a:rPr>
              <a:t>Capacity</a:t>
            </a:r>
            <a:r>
              <a:rPr lang="de-DE" sz="3600" b="1" dirty="0">
                <a:solidFill>
                  <a:schemeClr val="tx1"/>
                </a:solidFill>
                <a:latin typeface="Arial Narrow" panose="020B0606020202030204" pitchFamily="34" charset="0"/>
              </a:rPr>
              <a:t> </a:t>
            </a:r>
            <a:r>
              <a:rPr lang="de-DE" sz="3600" b="1" dirty="0" err="1">
                <a:solidFill>
                  <a:schemeClr val="tx1"/>
                </a:solidFill>
                <a:latin typeface="Arial Narrow" panose="020B0606020202030204" pitchFamily="34" charset="0"/>
              </a:rPr>
              <a:t>building</a:t>
            </a:r>
            <a:r>
              <a:rPr lang="de-DE" sz="3600" b="1" dirty="0">
                <a:solidFill>
                  <a:schemeClr val="tx1"/>
                </a:solidFill>
                <a:latin typeface="Arial Narrow" panose="020B0606020202030204" pitchFamily="34" charset="0"/>
              </a:rPr>
              <a:t> </a:t>
            </a:r>
            <a:r>
              <a:rPr lang="de-DE" sz="3600" b="1" dirty="0" smtClean="0">
                <a:solidFill>
                  <a:schemeClr val="tx1"/>
                </a:solidFill>
                <a:latin typeface="Arial Narrow" panose="020B0606020202030204" pitchFamily="34" charset="0"/>
              </a:rPr>
              <a:t/>
            </a:r>
            <a:br>
              <a:rPr lang="de-DE" sz="3600" b="1" dirty="0" smtClean="0">
                <a:solidFill>
                  <a:schemeClr val="tx1"/>
                </a:solidFill>
                <a:latin typeface="Arial Narrow" panose="020B0606020202030204" pitchFamily="34" charset="0"/>
              </a:rPr>
            </a:br>
            <a:r>
              <a:rPr lang="de-DE" sz="3600" b="1" dirty="0" err="1" smtClean="0">
                <a:solidFill>
                  <a:schemeClr val="tx1"/>
                </a:solidFill>
                <a:latin typeface="Arial Narrow" panose="020B0606020202030204" pitchFamily="34" charset="0"/>
              </a:rPr>
              <a:t>for</a:t>
            </a:r>
            <a:r>
              <a:rPr lang="de-DE" sz="3600" b="1" dirty="0" smtClean="0">
                <a:solidFill>
                  <a:schemeClr val="tx1"/>
                </a:solidFill>
                <a:latin typeface="Arial Narrow" panose="020B0606020202030204" pitchFamily="34" charset="0"/>
              </a:rPr>
              <a:t> </a:t>
            </a:r>
            <a:r>
              <a:rPr lang="de-DE" sz="3600" b="1" dirty="0" err="1">
                <a:solidFill>
                  <a:schemeClr val="tx1"/>
                </a:solidFill>
                <a:latin typeface="Arial Narrow" panose="020B0606020202030204" pitchFamily="34" charset="0"/>
              </a:rPr>
              <a:t>the</a:t>
            </a:r>
            <a:r>
              <a:rPr lang="de-DE" sz="3600" b="1" dirty="0">
                <a:solidFill>
                  <a:schemeClr val="tx1"/>
                </a:solidFill>
                <a:latin typeface="Arial Narrow" panose="020B0606020202030204" pitchFamily="34" charset="0"/>
              </a:rPr>
              <a:t> </a:t>
            </a:r>
            <a:r>
              <a:rPr lang="de-DE" sz="3600" b="1" dirty="0" err="1">
                <a:solidFill>
                  <a:schemeClr val="tx1"/>
                </a:solidFill>
                <a:latin typeface="Arial Narrow" panose="020B0606020202030204" pitchFamily="34" charset="0"/>
              </a:rPr>
              <a:t>inclusion</a:t>
            </a:r>
            <a:r>
              <a:rPr lang="de-DE" sz="3600" b="1" dirty="0">
                <a:solidFill>
                  <a:schemeClr val="tx1"/>
                </a:solidFill>
                <a:latin typeface="Arial Narrow" panose="020B0606020202030204" pitchFamily="34" charset="0"/>
              </a:rPr>
              <a:t> </a:t>
            </a:r>
            <a:r>
              <a:rPr lang="de-DE" sz="3600" b="1" dirty="0" err="1">
                <a:solidFill>
                  <a:schemeClr val="tx1"/>
                </a:solidFill>
                <a:latin typeface="Arial Narrow" panose="020B0606020202030204" pitchFamily="34" charset="0"/>
              </a:rPr>
              <a:t>of</a:t>
            </a:r>
            <a:r>
              <a:rPr lang="de-DE" sz="3600" b="1" dirty="0">
                <a:solidFill>
                  <a:schemeClr val="tx1"/>
                </a:solidFill>
                <a:latin typeface="Arial Narrow" panose="020B0606020202030204" pitchFamily="34" charset="0"/>
              </a:rPr>
              <a:t> non-national Roma </a:t>
            </a:r>
            <a:r>
              <a:rPr lang="de-DE" sz="3600" b="1" dirty="0" smtClean="0">
                <a:solidFill>
                  <a:schemeClr val="tx1"/>
                </a:solidFill>
                <a:latin typeface="Arial Narrow" panose="020B0606020202030204" pitchFamily="34" charset="0"/>
              </a:rPr>
              <a:t/>
            </a:r>
            <a:br>
              <a:rPr lang="de-DE" sz="3600" b="1" dirty="0" smtClean="0">
                <a:solidFill>
                  <a:schemeClr val="tx1"/>
                </a:solidFill>
                <a:latin typeface="Arial Narrow" panose="020B0606020202030204" pitchFamily="34" charset="0"/>
              </a:rPr>
            </a:br>
            <a:r>
              <a:rPr lang="de-DE" sz="3600" b="1" dirty="0" err="1" smtClean="0">
                <a:solidFill>
                  <a:schemeClr val="tx1"/>
                </a:solidFill>
                <a:latin typeface="Arial Narrow" panose="020B0606020202030204" pitchFamily="34" charset="0"/>
              </a:rPr>
              <a:t>Munich</a:t>
            </a:r>
            <a:r>
              <a:rPr lang="de-DE" sz="3600" b="1" dirty="0" smtClean="0">
                <a:solidFill>
                  <a:schemeClr val="tx1"/>
                </a:solidFill>
                <a:latin typeface="Arial Narrow" panose="020B0606020202030204" pitchFamily="34" charset="0"/>
              </a:rPr>
              <a:t> 15-16 </a:t>
            </a:r>
            <a:r>
              <a:rPr lang="de-DE" sz="3600" b="1" dirty="0" err="1" smtClean="0">
                <a:solidFill>
                  <a:schemeClr val="tx1"/>
                </a:solidFill>
                <a:latin typeface="Arial Narrow" panose="020B0606020202030204" pitchFamily="34" charset="0"/>
              </a:rPr>
              <a:t>December</a:t>
            </a:r>
            <a:r>
              <a:rPr lang="de-DE" sz="3600" b="1" dirty="0" smtClean="0">
                <a:solidFill>
                  <a:schemeClr val="tx1"/>
                </a:solidFill>
                <a:latin typeface="Arial Narrow" panose="020B0606020202030204" pitchFamily="34" charset="0"/>
              </a:rPr>
              <a:t> 2016</a:t>
            </a:r>
            <a:r>
              <a:rPr lang="de-DE" b="1" dirty="0" smtClean="0">
                <a:solidFill>
                  <a:schemeClr val="tx1"/>
                </a:solidFill>
                <a:latin typeface="Arial Narrow" panose="020B0606020202030204" pitchFamily="34" charset="0"/>
              </a:rPr>
              <a:t/>
            </a:r>
            <a:br>
              <a:rPr lang="de-DE" b="1" dirty="0" smtClean="0">
                <a:solidFill>
                  <a:schemeClr val="tx1"/>
                </a:solidFill>
                <a:latin typeface="Arial Narrow" panose="020B0606020202030204" pitchFamily="34" charset="0"/>
              </a:rPr>
            </a:br>
            <a:endParaRPr lang="de-DE" b="1" dirty="0">
              <a:solidFill>
                <a:schemeClr val="tx1"/>
              </a:solidFill>
              <a:latin typeface="Arial Narrow" panose="020B0606020202030204" pitchFamily="34" charset="0"/>
            </a:endParaRPr>
          </a:p>
        </p:txBody>
      </p:sp>
      <p:sp>
        <p:nvSpPr>
          <p:cNvPr id="3" name="Untertitel 2"/>
          <p:cNvSpPr>
            <a:spLocks noGrp="1"/>
          </p:cNvSpPr>
          <p:nvPr>
            <p:ph type="subTitle" idx="1"/>
          </p:nvPr>
        </p:nvSpPr>
        <p:spPr>
          <a:xfrm>
            <a:off x="755576" y="3886200"/>
            <a:ext cx="7632848" cy="2135088"/>
          </a:xfrm>
        </p:spPr>
        <p:txBody>
          <a:bodyPr>
            <a:noAutofit/>
          </a:bodyPr>
          <a:lstStyle/>
          <a:p>
            <a:r>
              <a:rPr lang="de-DE" sz="2400" b="1" dirty="0" err="1">
                <a:solidFill>
                  <a:schemeClr val="tx1"/>
                </a:solidFill>
                <a:latin typeface="Arial Narrow" panose="020B0606020202030204" pitchFamily="34" charset="0"/>
              </a:rPr>
              <a:t>How</a:t>
            </a:r>
            <a:r>
              <a:rPr lang="de-DE" sz="2400" b="1" dirty="0">
                <a:solidFill>
                  <a:schemeClr val="tx1"/>
                </a:solidFill>
                <a:latin typeface="Arial Narrow" panose="020B0606020202030204" pitchFamily="34" charset="0"/>
              </a:rPr>
              <a:t> </a:t>
            </a:r>
            <a:r>
              <a:rPr lang="de-DE" sz="2400" b="1" dirty="0" err="1">
                <a:solidFill>
                  <a:schemeClr val="tx1"/>
                </a:solidFill>
                <a:latin typeface="Arial Narrow" panose="020B0606020202030204" pitchFamily="34" charset="0"/>
              </a:rPr>
              <a:t>to</a:t>
            </a:r>
            <a:r>
              <a:rPr lang="de-DE" sz="2400" b="1" dirty="0">
                <a:solidFill>
                  <a:schemeClr val="tx1"/>
                </a:solidFill>
                <a:latin typeface="Arial Narrow" panose="020B0606020202030204" pitchFamily="34" charset="0"/>
              </a:rPr>
              <a:t> </a:t>
            </a:r>
            <a:r>
              <a:rPr lang="de-DE" sz="2400" b="1" dirty="0" err="1">
                <a:solidFill>
                  <a:schemeClr val="tx1"/>
                </a:solidFill>
                <a:latin typeface="Arial Narrow" panose="020B0606020202030204" pitchFamily="34" charset="0"/>
              </a:rPr>
              <a:t>integrate</a:t>
            </a:r>
            <a:r>
              <a:rPr lang="de-DE" sz="2400" b="1" dirty="0">
                <a:solidFill>
                  <a:schemeClr val="tx1"/>
                </a:solidFill>
                <a:latin typeface="Arial Narrow" panose="020B0606020202030204" pitchFamily="34" charset="0"/>
              </a:rPr>
              <a:t> </a:t>
            </a:r>
            <a:r>
              <a:rPr lang="de-DE" sz="2400" b="1" dirty="0" err="1">
                <a:solidFill>
                  <a:schemeClr val="tx1"/>
                </a:solidFill>
                <a:latin typeface="Arial Narrow" panose="020B0606020202030204" pitchFamily="34" charset="0"/>
              </a:rPr>
              <a:t>intercultural</a:t>
            </a:r>
            <a:r>
              <a:rPr lang="de-DE" sz="2400" b="1" dirty="0">
                <a:solidFill>
                  <a:schemeClr val="tx1"/>
                </a:solidFill>
                <a:latin typeface="Arial Narrow" panose="020B0606020202030204" pitchFamily="34" charset="0"/>
              </a:rPr>
              <a:t> </a:t>
            </a:r>
            <a:r>
              <a:rPr lang="de-DE" sz="2400" b="1" dirty="0" err="1">
                <a:solidFill>
                  <a:schemeClr val="tx1"/>
                </a:solidFill>
                <a:latin typeface="Arial Narrow" panose="020B0606020202030204" pitchFamily="34" charset="0"/>
              </a:rPr>
              <a:t>mediators</a:t>
            </a:r>
            <a:r>
              <a:rPr lang="de-DE" sz="2400" b="1" dirty="0">
                <a:solidFill>
                  <a:schemeClr val="tx1"/>
                </a:solidFill>
                <a:latin typeface="Arial Narrow" panose="020B0606020202030204" pitchFamily="34" charset="0"/>
              </a:rPr>
              <a:t> in </a:t>
            </a:r>
            <a:r>
              <a:rPr lang="de-DE" sz="2400" b="1" dirty="0" err="1">
                <a:solidFill>
                  <a:schemeClr val="tx1"/>
                </a:solidFill>
                <a:latin typeface="Arial Narrow" panose="020B0606020202030204" pitchFamily="34" charset="0"/>
              </a:rPr>
              <a:t>local</a:t>
            </a:r>
            <a:r>
              <a:rPr lang="de-DE" sz="2400" b="1" dirty="0">
                <a:solidFill>
                  <a:schemeClr val="tx1"/>
                </a:solidFill>
                <a:latin typeface="Arial Narrow" panose="020B0606020202030204" pitchFamily="34" charset="0"/>
              </a:rPr>
              <a:t> </a:t>
            </a:r>
            <a:r>
              <a:rPr lang="de-DE" sz="2400" b="1" dirty="0" err="1">
                <a:solidFill>
                  <a:schemeClr val="tx1"/>
                </a:solidFill>
                <a:latin typeface="Arial Narrow" panose="020B0606020202030204" pitchFamily="34" charset="0"/>
              </a:rPr>
              <a:t>administrations</a:t>
            </a:r>
            <a:r>
              <a:rPr lang="de-DE" sz="2400" b="1" dirty="0">
                <a:solidFill>
                  <a:schemeClr val="tx1"/>
                </a:solidFill>
                <a:latin typeface="Arial Narrow" panose="020B0606020202030204" pitchFamily="34" charset="0"/>
              </a:rPr>
              <a:t/>
            </a:r>
            <a:br>
              <a:rPr lang="de-DE" sz="2400" b="1" dirty="0">
                <a:solidFill>
                  <a:schemeClr val="tx1"/>
                </a:solidFill>
                <a:latin typeface="Arial Narrow" panose="020B0606020202030204" pitchFamily="34" charset="0"/>
              </a:rPr>
            </a:br>
            <a:r>
              <a:rPr lang="de-DE" sz="2400" b="1" dirty="0" smtClean="0">
                <a:solidFill>
                  <a:schemeClr val="tx1"/>
                </a:solidFill>
                <a:latin typeface="Arial Narrow" panose="020B0606020202030204" pitchFamily="34" charset="0"/>
              </a:rPr>
              <a:t>Dr</a:t>
            </a:r>
            <a:r>
              <a:rPr lang="de-DE" sz="2400" b="1" dirty="0">
                <a:solidFill>
                  <a:schemeClr val="tx1"/>
                </a:solidFill>
                <a:latin typeface="Arial Narrow" panose="020B0606020202030204" pitchFamily="34" charset="0"/>
              </a:rPr>
              <a:t>. Nadia Ianeva </a:t>
            </a:r>
            <a:r>
              <a:rPr lang="de-DE" sz="2400" b="1" dirty="0" err="1">
                <a:solidFill>
                  <a:schemeClr val="tx1"/>
                </a:solidFill>
                <a:latin typeface="Arial Narrow" panose="020B0606020202030204" pitchFamily="34" charset="0"/>
              </a:rPr>
              <a:t>LL.M.Eur</a:t>
            </a:r>
            <a:r>
              <a:rPr lang="de-DE" sz="2400" b="1" dirty="0">
                <a:solidFill>
                  <a:schemeClr val="tx1"/>
                </a:solidFill>
                <a:latin typeface="Arial Narrow" panose="020B0606020202030204" pitchFamily="34" charset="0"/>
              </a:rPr>
              <a:t>.</a:t>
            </a:r>
            <a:br>
              <a:rPr lang="de-DE" sz="2400" b="1" dirty="0">
                <a:solidFill>
                  <a:schemeClr val="tx1"/>
                </a:solidFill>
                <a:latin typeface="Arial Narrow" panose="020B0606020202030204" pitchFamily="34" charset="0"/>
              </a:rPr>
            </a:br>
            <a:r>
              <a:rPr lang="de-DE" sz="2400" b="1" dirty="0" err="1">
                <a:solidFill>
                  <a:schemeClr val="tx1"/>
                </a:solidFill>
                <a:latin typeface="Arial Narrow" panose="020B0606020202030204" pitchFamily="34" charset="0"/>
              </a:rPr>
              <a:t>Counsellor</a:t>
            </a:r>
            <a:r>
              <a:rPr lang="de-DE" sz="2400" b="1" dirty="0">
                <a:solidFill>
                  <a:schemeClr val="tx1"/>
                </a:solidFill>
                <a:latin typeface="Arial Narrow" panose="020B0606020202030204" pitchFamily="34" charset="0"/>
              </a:rPr>
              <a:t> </a:t>
            </a:r>
            <a:r>
              <a:rPr lang="de-DE" sz="2400" b="1" dirty="0" smtClean="0">
                <a:solidFill>
                  <a:schemeClr val="tx1"/>
                </a:solidFill>
                <a:latin typeface="Arial Narrow" panose="020B0606020202030204" pitchFamily="34" charset="0"/>
              </a:rPr>
              <a:t>BINNEN</a:t>
            </a:r>
          </a:p>
          <a:p>
            <a:r>
              <a:rPr lang="de-DE" sz="2400" b="1" dirty="0" smtClean="0">
                <a:solidFill>
                  <a:schemeClr val="tx1"/>
                </a:solidFill>
                <a:latin typeface="Arial Narrow" panose="020B0606020202030204" pitchFamily="34" charset="0"/>
              </a:rPr>
              <a:t>ianeva@imhb.de</a:t>
            </a:r>
            <a:r>
              <a:rPr lang="de-DE" sz="2400" b="1" dirty="0">
                <a:solidFill>
                  <a:schemeClr val="tx1"/>
                </a:solidFill>
                <a:latin typeface="Arial Narrow" panose="020B0606020202030204" pitchFamily="34" charset="0"/>
              </a:rPr>
              <a:t/>
            </a:r>
            <a:br>
              <a:rPr lang="de-DE" sz="2400" b="1" dirty="0">
                <a:solidFill>
                  <a:schemeClr val="tx1"/>
                </a:solidFill>
                <a:latin typeface="Arial Narrow" panose="020B0606020202030204" pitchFamily="34" charset="0"/>
              </a:rPr>
            </a:br>
            <a:endParaRPr lang="de-DE" sz="2400"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3698455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17160"/>
          </a:xfrm>
        </p:spPr>
        <p:txBody>
          <a:bodyPr>
            <a:normAutofit fontScale="90000"/>
          </a:bodyPr>
          <a:lstStyle/>
          <a:p>
            <a:r>
              <a:rPr lang="de-DE" dirty="0" smtClean="0"/>
              <a:t>Reasons for migration </a:t>
            </a:r>
            <a:r>
              <a:rPr lang="de-DE" dirty="0" err="1" smtClean="0"/>
              <a:t>from</a:t>
            </a:r>
            <a:r>
              <a:rPr lang="de-DE" dirty="0" smtClean="0"/>
              <a:t> </a:t>
            </a:r>
            <a:r>
              <a:rPr lang="de-DE" dirty="0" smtClean="0"/>
              <a:t>BG</a:t>
            </a:r>
            <a:r>
              <a:rPr lang="de-DE" dirty="0" smtClean="0"/>
              <a:t> </a:t>
            </a:r>
            <a:endParaRPr lang="de-DE" dirty="0"/>
          </a:p>
        </p:txBody>
      </p:sp>
      <p:sp>
        <p:nvSpPr>
          <p:cNvPr id="3" name="Content Placeholder 2"/>
          <p:cNvSpPr>
            <a:spLocks noGrp="1"/>
          </p:cNvSpPr>
          <p:nvPr>
            <p:ph idx="1"/>
          </p:nvPr>
        </p:nvSpPr>
        <p:spPr>
          <a:xfrm>
            <a:off x="1043492" y="1916832"/>
            <a:ext cx="6777317" cy="4392488"/>
          </a:xfrm>
        </p:spPr>
        <p:txBody>
          <a:bodyPr/>
          <a:lstStyle/>
          <a:p>
            <a:r>
              <a:rPr lang="de-DE" dirty="0" err="1" smtClean="0"/>
              <a:t>Bulgarians</a:t>
            </a:r>
            <a:r>
              <a:rPr lang="de-DE" dirty="0" smtClean="0"/>
              <a:t> in Germany</a:t>
            </a:r>
          </a:p>
          <a:p>
            <a:pPr lvl="1"/>
            <a:r>
              <a:rPr lang="de-DE" dirty="0" err="1"/>
              <a:t>f</a:t>
            </a:r>
            <a:r>
              <a:rPr lang="de-DE" dirty="0" err="1" smtClean="0"/>
              <a:t>ive</a:t>
            </a:r>
            <a:r>
              <a:rPr lang="de-DE" dirty="0" smtClean="0"/>
              <a:t> </a:t>
            </a:r>
            <a:r>
              <a:rPr lang="de-DE" dirty="0" err="1" smtClean="0"/>
              <a:t>times</a:t>
            </a:r>
            <a:r>
              <a:rPr lang="de-DE" dirty="0" smtClean="0"/>
              <a:t> </a:t>
            </a:r>
            <a:r>
              <a:rPr lang="de-DE" dirty="0" err="1" smtClean="0"/>
              <a:t>more</a:t>
            </a:r>
            <a:r>
              <a:rPr lang="de-DE" dirty="0" smtClean="0"/>
              <a:t> </a:t>
            </a:r>
            <a:r>
              <a:rPr lang="de-DE" dirty="0" err="1" smtClean="0"/>
              <a:t>today</a:t>
            </a:r>
            <a:r>
              <a:rPr lang="de-DE" dirty="0" smtClean="0"/>
              <a:t> </a:t>
            </a:r>
            <a:r>
              <a:rPr lang="de-DE" dirty="0" err="1" smtClean="0"/>
              <a:t>than</a:t>
            </a:r>
            <a:r>
              <a:rPr lang="de-DE" dirty="0" smtClean="0"/>
              <a:t> in 2007	</a:t>
            </a:r>
          </a:p>
          <a:p>
            <a:pPr lvl="2"/>
            <a:r>
              <a:rPr lang="de-DE" dirty="0" err="1"/>
              <a:t>f</a:t>
            </a:r>
            <a:r>
              <a:rPr lang="de-DE" dirty="0" err="1" smtClean="0"/>
              <a:t>ree</a:t>
            </a:r>
            <a:r>
              <a:rPr lang="de-DE" dirty="0" smtClean="0"/>
              <a:t> </a:t>
            </a:r>
            <a:r>
              <a:rPr lang="de-DE" dirty="0" err="1" smtClean="0"/>
              <a:t>access</a:t>
            </a:r>
            <a:r>
              <a:rPr lang="de-DE" dirty="0" smtClean="0"/>
              <a:t> </a:t>
            </a:r>
            <a:r>
              <a:rPr lang="de-DE" dirty="0" err="1" smtClean="0"/>
              <a:t>to</a:t>
            </a:r>
            <a:r>
              <a:rPr lang="de-DE" dirty="0" smtClean="0"/>
              <a:t> </a:t>
            </a:r>
            <a:r>
              <a:rPr lang="de-DE" dirty="0" err="1" smtClean="0"/>
              <a:t>the</a:t>
            </a:r>
            <a:r>
              <a:rPr lang="de-DE" dirty="0" smtClean="0"/>
              <a:t> </a:t>
            </a:r>
            <a:r>
              <a:rPr lang="de-DE" dirty="0" err="1" smtClean="0"/>
              <a:t>labour</a:t>
            </a:r>
            <a:r>
              <a:rPr lang="de-DE" dirty="0" smtClean="0"/>
              <a:t> </a:t>
            </a:r>
            <a:r>
              <a:rPr lang="de-DE" dirty="0" err="1" smtClean="0"/>
              <a:t>market</a:t>
            </a:r>
            <a:r>
              <a:rPr lang="de-DE" dirty="0" smtClean="0"/>
              <a:t> </a:t>
            </a:r>
            <a:r>
              <a:rPr lang="de-DE" dirty="0" err="1" smtClean="0"/>
              <a:t>since</a:t>
            </a:r>
            <a:r>
              <a:rPr lang="de-DE" dirty="0" smtClean="0"/>
              <a:t> 01.01.2014</a:t>
            </a:r>
            <a:endParaRPr lang="de-DE" dirty="0" smtClean="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3356992"/>
            <a:ext cx="5085715" cy="3066667"/>
          </a:xfrm>
          <a:prstGeom prst="rect">
            <a:avLst/>
          </a:prstGeom>
        </p:spPr>
      </p:pic>
      <p:sp>
        <p:nvSpPr>
          <p:cNvPr id="5" name="Textfeld 4"/>
          <p:cNvSpPr txBox="1"/>
          <p:nvPr/>
        </p:nvSpPr>
        <p:spPr>
          <a:xfrm>
            <a:off x="7046327" y="6023549"/>
            <a:ext cx="1707519" cy="400110"/>
          </a:xfrm>
          <a:prstGeom prst="rect">
            <a:avLst/>
          </a:prstGeom>
          <a:noFill/>
        </p:spPr>
        <p:txBody>
          <a:bodyPr wrap="none" rtlCol="0">
            <a:spAutoFit/>
          </a:bodyPr>
          <a:lstStyle/>
          <a:p>
            <a:r>
              <a:rPr lang="de-DE" sz="1000" dirty="0" smtClean="0"/>
              <a:t>Source: Central Register </a:t>
            </a:r>
          </a:p>
          <a:p>
            <a:r>
              <a:rPr lang="de-DE" sz="1000" dirty="0" err="1" smtClean="0"/>
              <a:t>of</a:t>
            </a:r>
            <a:r>
              <a:rPr lang="de-DE" sz="1000" dirty="0" smtClean="0"/>
              <a:t> </a:t>
            </a:r>
            <a:r>
              <a:rPr lang="de-DE" sz="1000" dirty="0" err="1" smtClean="0"/>
              <a:t>the</a:t>
            </a:r>
            <a:r>
              <a:rPr lang="de-DE" sz="1000" dirty="0" smtClean="0"/>
              <a:t> </a:t>
            </a:r>
            <a:r>
              <a:rPr lang="de-DE" sz="1000" dirty="0" err="1" smtClean="0"/>
              <a:t>Foreigners</a:t>
            </a:r>
            <a:endParaRPr lang="de-DE" sz="1000" dirty="0"/>
          </a:p>
        </p:txBody>
      </p:sp>
    </p:spTree>
    <p:extLst>
      <p:ext uri="{BB962C8B-B14F-4D97-AF65-F5344CB8AC3E}">
        <p14:creationId xmlns:p14="http://schemas.microsoft.com/office/powerpoint/2010/main" val="3435483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BINNEN</a:t>
            </a:r>
            <a:endParaRPr lang="de-DE" dirty="0"/>
          </a:p>
        </p:txBody>
      </p:sp>
      <p:sp>
        <p:nvSpPr>
          <p:cNvPr id="3" name="Inhaltsplatzhalter 2"/>
          <p:cNvSpPr>
            <a:spLocks noGrp="1"/>
          </p:cNvSpPr>
          <p:nvPr>
            <p:ph idx="1"/>
          </p:nvPr>
        </p:nvSpPr>
        <p:spPr>
          <a:xfrm>
            <a:off x="1043492" y="2323653"/>
            <a:ext cx="6777317" cy="3193580"/>
          </a:xfrm>
        </p:spPr>
        <p:txBody>
          <a:bodyPr>
            <a:normAutofit fontScale="40000" lnSpcReduction="20000"/>
          </a:bodyPr>
          <a:lstStyle/>
          <a:p>
            <a:r>
              <a:rPr lang="en-US" sz="3400" dirty="0"/>
              <a:t>The project BINNEN has started officially in January 2016 to facilitate persons from EU-Member States in particular Bulgaria, Romania and Poland for better inclusion in the German society and faster orientation to the German education, social, civil and health system. </a:t>
            </a:r>
          </a:p>
          <a:p>
            <a:r>
              <a:rPr lang="en-US" sz="3400" dirty="0"/>
              <a:t>BINNEN works with experts who are in charge of different parts of Bremen since their tasks include to search the target group and to reach them, thus offering our assistance. We also work with volunteers that we were able to acquire in a short period of time who accompany in-migrants to the local authorities of Bremen, and help for the translation and again orientation. Some newcomers have no idea where and how to catch the tram, how to buy a ticket (if at all), where to go, what to do to open an account or how to register at the </a:t>
            </a:r>
            <a:r>
              <a:rPr lang="en-US" sz="3400" dirty="0" err="1"/>
              <a:t>Bürger</a:t>
            </a:r>
            <a:r>
              <a:rPr lang="en-US" sz="3400" dirty="0"/>
              <a:t> Service. </a:t>
            </a:r>
          </a:p>
          <a:p>
            <a:r>
              <a:rPr lang="en-US" sz="3400" dirty="0"/>
              <a:t>All the experts in our projects represent a multicultural team. We have experts coming originally from Bulgaria, Romania, Hungary, Poland, Russia, Italy, among other countries. We also work with many volunteers from different countries who reside in the region and work or study here. </a:t>
            </a:r>
          </a:p>
          <a:p>
            <a:endParaRPr lang="de-DE" dirty="0"/>
          </a:p>
        </p:txBody>
      </p:sp>
    </p:spTree>
    <p:extLst>
      <p:ext uri="{BB962C8B-B14F-4D97-AF65-F5344CB8AC3E}">
        <p14:creationId xmlns:p14="http://schemas.microsoft.com/office/powerpoint/2010/main" val="3713630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Practical</a:t>
            </a:r>
            <a:r>
              <a:rPr lang="de-DE" dirty="0" smtClean="0"/>
              <a:t> </a:t>
            </a:r>
            <a:r>
              <a:rPr lang="de-DE" dirty="0" err="1" smtClean="0"/>
              <a:t>cases</a:t>
            </a:r>
            <a:endParaRPr lang="de-DE" dirty="0"/>
          </a:p>
        </p:txBody>
      </p:sp>
      <p:sp>
        <p:nvSpPr>
          <p:cNvPr id="3" name="Inhaltsplatzhalter 2"/>
          <p:cNvSpPr>
            <a:spLocks noGrp="1"/>
          </p:cNvSpPr>
          <p:nvPr>
            <p:ph idx="1"/>
          </p:nvPr>
        </p:nvSpPr>
        <p:spPr/>
        <p:txBody>
          <a:bodyPr>
            <a:normAutofit fontScale="77500" lnSpcReduction="20000"/>
          </a:bodyPr>
          <a:lstStyle/>
          <a:p>
            <a:r>
              <a:rPr lang="en-US" dirty="0"/>
              <a:t>The project in Bremen BINNEN where I am involved as a counsellor and some co-coordinating functions has 5 counsellors divided according to the regions of the City of Bremen. The project envisages Workshops and Presentations in local institutions. Since the beginning, we </a:t>
            </a:r>
            <a:r>
              <a:rPr lang="en-US" b="1" dirty="0"/>
              <a:t>cooperate </a:t>
            </a:r>
            <a:r>
              <a:rPr lang="en-US" i="1" dirty="0" smtClean="0"/>
              <a:t>inter alia</a:t>
            </a:r>
            <a:r>
              <a:rPr lang="en-US" b="1" dirty="0" smtClean="0"/>
              <a:t> </a:t>
            </a:r>
            <a:r>
              <a:rPr lang="en-US" b="1" dirty="0"/>
              <a:t>with the police stations, social services institutions, institutions for accommodations, schools- they all count with us as sui generis intercultural mediators already. </a:t>
            </a:r>
            <a:endParaRPr lang="en-US" b="1" dirty="0" smtClean="0"/>
          </a:p>
          <a:p>
            <a:r>
              <a:rPr lang="en-US" b="1" dirty="0" smtClean="0"/>
              <a:t>Cases: problems In schools, meeting the families, cases from the </a:t>
            </a:r>
            <a:r>
              <a:rPr lang="en-US" b="1" dirty="0" err="1" smtClean="0"/>
              <a:t>centre</a:t>
            </a:r>
            <a:r>
              <a:rPr lang="en-US" b="1" dirty="0" smtClean="0"/>
              <a:t> for fight against forced prostitution and human </a:t>
            </a:r>
            <a:r>
              <a:rPr lang="en-US" b="1" dirty="0" smtClean="0"/>
              <a:t>traffic; problems in the </a:t>
            </a:r>
            <a:r>
              <a:rPr lang="en-US" b="1" dirty="0" err="1" smtClean="0"/>
              <a:t>neighbourhood</a:t>
            </a:r>
            <a:r>
              <a:rPr lang="en-US" b="1" dirty="0" smtClean="0"/>
              <a:t>; communication local police-citizens</a:t>
            </a:r>
            <a:endParaRPr lang="de-DE" b="1" dirty="0"/>
          </a:p>
        </p:txBody>
      </p:sp>
    </p:spTree>
    <p:extLst>
      <p:ext uri="{BB962C8B-B14F-4D97-AF65-F5344CB8AC3E}">
        <p14:creationId xmlns:p14="http://schemas.microsoft.com/office/powerpoint/2010/main" val="371200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Help in </a:t>
            </a:r>
            <a:r>
              <a:rPr lang="de-DE" dirty="0" err="1" smtClean="0"/>
              <a:t>the</a:t>
            </a:r>
            <a:r>
              <a:rPr lang="de-DE" dirty="0" smtClean="0"/>
              <a:t> </a:t>
            </a:r>
            <a:r>
              <a:rPr lang="de-DE" dirty="0" err="1" smtClean="0"/>
              <a:t>daily</a:t>
            </a:r>
            <a:r>
              <a:rPr lang="de-DE" dirty="0" smtClean="0"/>
              <a:t> </a:t>
            </a:r>
            <a:r>
              <a:rPr lang="de-DE" dirty="0" err="1" smtClean="0"/>
              <a:t>life</a:t>
            </a:r>
            <a:r>
              <a:rPr lang="de-DE" dirty="0" smtClean="0"/>
              <a:t>/ </a:t>
            </a:r>
            <a:r>
              <a:rPr lang="de-DE" dirty="0" err="1" smtClean="0"/>
              <a:t>inclusion</a:t>
            </a:r>
            <a:endParaRPr lang="de-DE" dirty="0"/>
          </a:p>
        </p:txBody>
      </p:sp>
      <p:sp>
        <p:nvSpPr>
          <p:cNvPr id="3" name="Inhaltsplatzhalter 2"/>
          <p:cNvSpPr>
            <a:spLocks noGrp="1"/>
          </p:cNvSpPr>
          <p:nvPr>
            <p:ph idx="1"/>
          </p:nvPr>
        </p:nvSpPr>
        <p:spPr/>
        <p:txBody>
          <a:bodyPr>
            <a:normAutofit fontScale="85000" lnSpcReduction="10000"/>
          </a:bodyPr>
          <a:lstStyle/>
          <a:p>
            <a:r>
              <a:rPr lang="en-US" dirty="0"/>
              <a:t>Due to our work we have helped for less than a year more than 500 new comers in Bremen, 35 % of which belong to Roma society in Bulgaria and Romania. We offer accompanying to other office hours – for example help in case of debt; a serious problem – </a:t>
            </a:r>
            <a:r>
              <a:rPr lang="en-US" b="1" dirty="0"/>
              <a:t>tenancy law, housing – self-help in terms of water and electricity supply</a:t>
            </a:r>
            <a:r>
              <a:rPr lang="en-US" dirty="0"/>
              <a:t>. In this case again we accompany, translate and mediate in case of conflict between the </a:t>
            </a:r>
            <a:r>
              <a:rPr lang="en-US" dirty="0" err="1"/>
              <a:t>newcoming</a:t>
            </a:r>
            <a:r>
              <a:rPr lang="en-US" dirty="0"/>
              <a:t> resident in Bremen and the institution, that could be the police, the city electricity supply company, telephone providers etc.</a:t>
            </a:r>
            <a:endParaRPr lang="de-DE" dirty="0"/>
          </a:p>
        </p:txBody>
      </p:sp>
    </p:spTree>
    <p:extLst>
      <p:ext uri="{BB962C8B-B14F-4D97-AF65-F5344CB8AC3E}">
        <p14:creationId xmlns:p14="http://schemas.microsoft.com/office/powerpoint/2010/main" val="3460262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a:t>
            </a:r>
            <a:r>
              <a:rPr lang="de-DE" dirty="0" err="1" smtClean="0"/>
              <a:t>postal</a:t>
            </a:r>
            <a:r>
              <a:rPr lang="de-DE" dirty="0" smtClean="0"/>
              <a:t> </a:t>
            </a:r>
            <a:r>
              <a:rPr lang="de-DE" dirty="0" err="1" smtClean="0"/>
              <a:t>service</a:t>
            </a:r>
            <a:endParaRPr lang="de-DE" dirty="0"/>
          </a:p>
        </p:txBody>
      </p:sp>
      <p:sp>
        <p:nvSpPr>
          <p:cNvPr id="3" name="Inhaltsplatzhalter 2"/>
          <p:cNvSpPr>
            <a:spLocks noGrp="1"/>
          </p:cNvSpPr>
          <p:nvPr>
            <p:ph idx="1"/>
          </p:nvPr>
        </p:nvSpPr>
        <p:spPr/>
        <p:txBody>
          <a:bodyPr/>
          <a:lstStyle/>
          <a:p>
            <a:r>
              <a:rPr lang="de-DE" dirty="0" err="1" smtClean="0"/>
              <a:t>Accommodation</a:t>
            </a:r>
            <a:r>
              <a:rPr lang="de-DE" dirty="0" smtClean="0"/>
              <a:t> / </a:t>
            </a:r>
            <a:r>
              <a:rPr lang="de-DE" dirty="0" err="1" smtClean="0"/>
              <a:t>housing</a:t>
            </a:r>
            <a:r>
              <a:rPr lang="de-DE" dirty="0" smtClean="0"/>
              <a:t> </a:t>
            </a:r>
            <a:r>
              <a:rPr lang="de-DE" dirty="0" err="1" smtClean="0"/>
              <a:t>problems</a:t>
            </a:r>
            <a:endParaRPr lang="de-DE" dirty="0" smtClean="0"/>
          </a:p>
          <a:p>
            <a:r>
              <a:rPr lang="de-DE" dirty="0" smtClean="0"/>
              <a:t>Problems </a:t>
            </a:r>
            <a:r>
              <a:rPr lang="de-DE" dirty="0" err="1" smtClean="0"/>
              <a:t>with</a:t>
            </a:r>
            <a:r>
              <a:rPr lang="de-DE" dirty="0" smtClean="0"/>
              <a:t> </a:t>
            </a:r>
            <a:r>
              <a:rPr lang="de-DE" dirty="0" err="1" smtClean="0"/>
              <a:t>the</a:t>
            </a:r>
            <a:r>
              <a:rPr lang="de-DE" dirty="0" smtClean="0"/>
              <a:t> Real Estate </a:t>
            </a:r>
            <a:r>
              <a:rPr lang="de-DE" dirty="0" err="1" smtClean="0"/>
              <a:t>Agencies</a:t>
            </a:r>
            <a:endParaRPr lang="de-DE" dirty="0" smtClean="0"/>
          </a:p>
          <a:p>
            <a:pPr marL="68580" indent="0">
              <a:buNone/>
            </a:pPr>
            <a:r>
              <a:rPr lang="de-DE" dirty="0" smtClean="0"/>
              <a:t>(</a:t>
            </a:r>
            <a:r>
              <a:rPr lang="de-DE" dirty="0" err="1" smtClean="0"/>
              <a:t>one</a:t>
            </a:r>
            <a:r>
              <a:rPr lang="de-DE" dirty="0" smtClean="0"/>
              <a:t> </a:t>
            </a:r>
            <a:r>
              <a:rPr lang="de-DE" dirty="0" err="1" smtClean="0"/>
              <a:t>registration</a:t>
            </a:r>
            <a:r>
              <a:rPr lang="de-DE" dirty="0" smtClean="0"/>
              <a:t>, but </a:t>
            </a:r>
            <a:r>
              <a:rPr lang="de-DE" dirty="0" err="1" smtClean="0"/>
              <a:t>many</a:t>
            </a:r>
            <a:r>
              <a:rPr lang="de-DE" dirty="0" smtClean="0"/>
              <a:t> </a:t>
            </a:r>
            <a:r>
              <a:rPr lang="de-DE" dirty="0" err="1" smtClean="0"/>
              <a:t>inhabitants</a:t>
            </a:r>
            <a:r>
              <a:rPr lang="de-DE" dirty="0" smtClean="0"/>
              <a:t>)</a:t>
            </a:r>
            <a:endParaRPr lang="de-DE" dirty="0" smtClean="0"/>
          </a:p>
          <a:p>
            <a:r>
              <a:rPr lang="de-DE" dirty="0" smtClean="0"/>
              <a:t>Lack </a:t>
            </a:r>
            <a:r>
              <a:rPr lang="de-DE" dirty="0" err="1" smtClean="0"/>
              <a:t>of</a:t>
            </a:r>
            <a:r>
              <a:rPr lang="de-DE" dirty="0" smtClean="0"/>
              <a:t> administrative </a:t>
            </a:r>
            <a:r>
              <a:rPr lang="de-DE" dirty="0" err="1" smtClean="0"/>
              <a:t>address</a:t>
            </a:r>
            <a:endParaRPr lang="de-DE" dirty="0" smtClean="0"/>
          </a:p>
          <a:p>
            <a:r>
              <a:rPr lang="de-DE" dirty="0" err="1" smtClean="0"/>
              <a:t>Victims</a:t>
            </a:r>
            <a:r>
              <a:rPr lang="de-DE" dirty="0" smtClean="0"/>
              <a:t> </a:t>
            </a:r>
            <a:r>
              <a:rPr lang="de-DE" dirty="0" err="1" smtClean="0"/>
              <a:t>of</a:t>
            </a:r>
            <a:r>
              <a:rPr lang="de-DE" dirty="0" smtClean="0"/>
              <a:t> </a:t>
            </a:r>
            <a:r>
              <a:rPr lang="de-DE" dirty="0" err="1" smtClean="0"/>
              <a:t>unlawful</a:t>
            </a:r>
            <a:r>
              <a:rPr lang="de-DE" dirty="0" smtClean="0"/>
              <a:t> </a:t>
            </a:r>
            <a:r>
              <a:rPr lang="de-DE" dirty="0" err="1" smtClean="0"/>
              <a:t>employment</a:t>
            </a:r>
            <a:r>
              <a:rPr lang="de-DE" dirty="0" smtClean="0"/>
              <a:t> </a:t>
            </a:r>
            <a:endParaRPr lang="de-DE" dirty="0" smtClean="0"/>
          </a:p>
          <a:p>
            <a:pPr marL="68580" indent="0">
              <a:buNone/>
            </a:pPr>
            <a:r>
              <a:rPr lang="de-DE" dirty="0" smtClean="0"/>
              <a:t>- </a:t>
            </a:r>
            <a:r>
              <a:rPr lang="de-DE" dirty="0" err="1" smtClean="0"/>
              <a:t>Postal</a:t>
            </a:r>
            <a:r>
              <a:rPr lang="de-DE" dirty="0" smtClean="0"/>
              <a:t> </a:t>
            </a:r>
            <a:r>
              <a:rPr lang="de-DE" dirty="0" err="1" smtClean="0"/>
              <a:t>service</a:t>
            </a:r>
            <a:r>
              <a:rPr lang="de-DE" dirty="0" smtClean="0"/>
              <a:t> </a:t>
            </a:r>
            <a:r>
              <a:rPr lang="de-DE" dirty="0" err="1" smtClean="0"/>
              <a:t>by</a:t>
            </a:r>
            <a:r>
              <a:rPr lang="de-DE" dirty="0" smtClean="0"/>
              <a:t> </a:t>
            </a:r>
            <a:r>
              <a:rPr lang="de-DE" dirty="0" err="1" smtClean="0"/>
              <a:t>social</a:t>
            </a:r>
            <a:r>
              <a:rPr lang="de-DE" dirty="0" smtClean="0"/>
              <a:t> </a:t>
            </a:r>
            <a:r>
              <a:rPr lang="de-DE" dirty="0" err="1" smtClean="0"/>
              <a:t>workers</a:t>
            </a:r>
            <a:endParaRPr lang="de-DE" dirty="0"/>
          </a:p>
        </p:txBody>
      </p:sp>
    </p:spTree>
    <p:extLst>
      <p:ext uri="{BB962C8B-B14F-4D97-AF65-F5344CB8AC3E}">
        <p14:creationId xmlns:p14="http://schemas.microsoft.com/office/powerpoint/2010/main" val="3019126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About</a:t>
            </a:r>
            <a:r>
              <a:rPr lang="de-DE" dirty="0" smtClean="0"/>
              <a:t> </a:t>
            </a:r>
            <a:r>
              <a:rPr lang="de-DE" dirty="0" err="1" smtClean="0"/>
              <a:t>the</a:t>
            </a:r>
            <a:r>
              <a:rPr lang="de-DE" dirty="0" smtClean="0"/>
              <a:t> </a:t>
            </a:r>
            <a:r>
              <a:rPr lang="de-DE" dirty="0" err="1" smtClean="0"/>
              <a:t>organisation</a:t>
            </a:r>
            <a:endParaRPr lang="de-DE" dirty="0"/>
          </a:p>
        </p:txBody>
      </p:sp>
      <p:sp>
        <p:nvSpPr>
          <p:cNvPr id="3" name="Inhaltsplatzhalter 2"/>
          <p:cNvSpPr>
            <a:spLocks noGrp="1"/>
          </p:cNvSpPr>
          <p:nvPr>
            <p:ph idx="1"/>
          </p:nvPr>
        </p:nvSpPr>
        <p:spPr/>
        <p:txBody>
          <a:bodyPr/>
          <a:lstStyle/>
          <a:p>
            <a:r>
              <a:rPr lang="en-US" dirty="0" smtClean="0"/>
              <a:t>We help EU-citizens regardless of their religion </a:t>
            </a:r>
            <a:r>
              <a:rPr lang="en-US" dirty="0" smtClean="0"/>
              <a:t>although our </a:t>
            </a:r>
            <a:r>
              <a:rPr lang="en-US" dirty="0" err="1" smtClean="0"/>
              <a:t>organisation</a:t>
            </a:r>
            <a:r>
              <a:rPr lang="en-US" dirty="0" smtClean="0"/>
              <a:t> is seen as a part of the city and part of the church </a:t>
            </a:r>
          </a:p>
          <a:p>
            <a:r>
              <a:rPr lang="en-US" dirty="0" smtClean="0"/>
              <a:t>Everyone is welcome and will be assisted directly or directed to another </a:t>
            </a:r>
            <a:r>
              <a:rPr lang="en-US" dirty="0" err="1" smtClean="0"/>
              <a:t>organisation</a:t>
            </a:r>
            <a:r>
              <a:rPr lang="en-US" dirty="0" smtClean="0"/>
              <a:t> or </a:t>
            </a:r>
            <a:r>
              <a:rPr lang="en-US" dirty="0" err="1" smtClean="0"/>
              <a:t>departament</a:t>
            </a:r>
            <a:r>
              <a:rPr lang="en-US" dirty="0" smtClean="0"/>
              <a:t> </a:t>
            </a:r>
          </a:p>
          <a:p>
            <a:pPr marL="68580" indent="0">
              <a:buNone/>
            </a:pPr>
            <a:endParaRPr lang="de-DE" dirty="0"/>
          </a:p>
        </p:txBody>
      </p:sp>
    </p:spTree>
    <p:extLst>
      <p:ext uri="{BB962C8B-B14F-4D97-AF65-F5344CB8AC3E}">
        <p14:creationId xmlns:p14="http://schemas.microsoft.com/office/powerpoint/2010/main" val="18355616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Need of mediators</a:t>
            </a:r>
            <a:endParaRPr lang="de-DE" dirty="0"/>
          </a:p>
        </p:txBody>
      </p:sp>
      <p:sp>
        <p:nvSpPr>
          <p:cNvPr id="3" name="Content Placeholder 2"/>
          <p:cNvSpPr>
            <a:spLocks noGrp="1"/>
          </p:cNvSpPr>
          <p:nvPr>
            <p:ph idx="1"/>
          </p:nvPr>
        </p:nvSpPr>
        <p:spPr/>
        <p:txBody>
          <a:bodyPr>
            <a:normAutofit fontScale="92500"/>
          </a:bodyPr>
          <a:lstStyle/>
          <a:p>
            <a:r>
              <a:rPr lang="de-DE" dirty="0" smtClean="0"/>
              <a:t>If the consultants get the training as intercultural mediators they will interact between citizens of the two cities and the insitutions in all possible situations where the target group is faced with discrimination or issues due to cultural differences</a:t>
            </a:r>
          </a:p>
          <a:p>
            <a:r>
              <a:rPr lang="de-DE" dirty="0" smtClean="0"/>
              <a:t>Knowledge will be provided as to how the „German system functions“ – workshops</a:t>
            </a:r>
          </a:p>
          <a:p>
            <a:r>
              <a:rPr lang="de-DE" dirty="0" smtClean="0"/>
              <a:t>Presentations/ Workshops for the institutons</a:t>
            </a:r>
            <a:endParaRPr lang="de-D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THANK YOU!</a:t>
            </a:r>
            <a:endParaRPr lang="de-DE" dirty="0"/>
          </a:p>
        </p:txBody>
      </p:sp>
      <p:sp>
        <p:nvSpPr>
          <p:cNvPr id="3" name="Inhaltsplatzhalter 2"/>
          <p:cNvSpPr>
            <a:spLocks noGrp="1"/>
          </p:cNvSpPr>
          <p:nvPr>
            <p:ph idx="1"/>
          </p:nvPr>
        </p:nvSpPr>
        <p:spPr/>
        <p:txBody>
          <a:bodyPr/>
          <a:lstStyle/>
          <a:p>
            <a:r>
              <a:rPr lang="de-DE" dirty="0" err="1" smtClean="0"/>
              <a:t>We</a:t>
            </a:r>
            <a:r>
              <a:rPr lang="de-DE" dirty="0" smtClean="0"/>
              <a:t> </a:t>
            </a:r>
            <a:r>
              <a:rPr lang="de-DE" dirty="0" err="1" smtClean="0"/>
              <a:t>are</a:t>
            </a:r>
            <a:r>
              <a:rPr lang="de-DE" dirty="0" smtClean="0"/>
              <a:t> </a:t>
            </a:r>
            <a:r>
              <a:rPr lang="de-DE" dirty="0" err="1" smtClean="0"/>
              <a:t>looking</a:t>
            </a:r>
            <a:r>
              <a:rPr lang="de-DE" dirty="0" smtClean="0"/>
              <a:t> </a:t>
            </a:r>
            <a:r>
              <a:rPr lang="de-DE" dirty="0" err="1" smtClean="0"/>
              <a:t>forward</a:t>
            </a:r>
            <a:r>
              <a:rPr lang="de-DE" dirty="0" smtClean="0"/>
              <a:t> </a:t>
            </a:r>
            <a:r>
              <a:rPr lang="de-DE" dirty="0" err="1" smtClean="0"/>
              <a:t>to</a:t>
            </a:r>
            <a:r>
              <a:rPr lang="de-DE" dirty="0" smtClean="0"/>
              <a:t> </a:t>
            </a:r>
            <a:r>
              <a:rPr lang="de-DE" dirty="0" err="1" smtClean="0"/>
              <a:t>our</a:t>
            </a:r>
            <a:r>
              <a:rPr lang="de-DE" dirty="0" smtClean="0"/>
              <a:t> </a:t>
            </a:r>
            <a:r>
              <a:rPr lang="de-DE" dirty="0" err="1" smtClean="0"/>
              <a:t>first</a:t>
            </a:r>
            <a:r>
              <a:rPr lang="de-DE" dirty="0" smtClean="0"/>
              <a:t> </a:t>
            </a:r>
            <a:r>
              <a:rPr lang="de-DE" dirty="0" err="1" smtClean="0"/>
              <a:t>intercultural</a:t>
            </a:r>
            <a:r>
              <a:rPr lang="de-DE" dirty="0" smtClean="0"/>
              <a:t> Training in Bremerhaven/ Bremen </a:t>
            </a:r>
            <a:r>
              <a:rPr lang="de-DE" dirty="0" err="1" smtClean="0"/>
              <a:t>next</a:t>
            </a:r>
            <a:r>
              <a:rPr lang="de-DE" dirty="0" smtClean="0"/>
              <a:t> </a:t>
            </a:r>
            <a:r>
              <a:rPr lang="de-DE" dirty="0" err="1" smtClean="0"/>
              <a:t>Monday</a:t>
            </a:r>
            <a:r>
              <a:rPr lang="de-DE" dirty="0" smtClean="0"/>
              <a:t> , </a:t>
            </a:r>
            <a:r>
              <a:rPr lang="de-DE" dirty="0" err="1" smtClean="0"/>
              <a:t>December</a:t>
            </a:r>
            <a:r>
              <a:rPr lang="de-DE" dirty="0" smtClean="0"/>
              <a:t> 19, 2016 </a:t>
            </a:r>
            <a:r>
              <a:rPr lang="de-DE" dirty="0" err="1" smtClean="0"/>
              <a:t>to</a:t>
            </a:r>
            <a:r>
              <a:rPr lang="de-DE" dirty="0" smtClean="0"/>
              <a:t> </a:t>
            </a:r>
            <a:r>
              <a:rPr lang="de-DE" dirty="0" err="1" smtClean="0"/>
              <a:t>see</a:t>
            </a:r>
            <a:r>
              <a:rPr lang="de-DE" dirty="0" smtClean="0"/>
              <a:t> </a:t>
            </a:r>
            <a:r>
              <a:rPr lang="de-DE" dirty="0" err="1" smtClean="0"/>
              <a:t>how</a:t>
            </a:r>
            <a:r>
              <a:rPr lang="de-DE" dirty="0" smtClean="0"/>
              <a:t> </a:t>
            </a:r>
            <a:r>
              <a:rPr lang="de-DE" dirty="0" err="1" smtClean="0"/>
              <a:t>we</a:t>
            </a:r>
            <a:r>
              <a:rPr lang="de-DE" dirty="0" smtClean="0"/>
              <a:t> </a:t>
            </a:r>
            <a:r>
              <a:rPr lang="de-DE" dirty="0" err="1" smtClean="0"/>
              <a:t>could</a:t>
            </a:r>
            <a:r>
              <a:rPr lang="de-DE" dirty="0" smtClean="0"/>
              <a:t> </a:t>
            </a:r>
            <a:r>
              <a:rPr lang="de-DE" dirty="0" err="1" smtClean="0"/>
              <a:t>implement</a:t>
            </a:r>
            <a:r>
              <a:rPr lang="de-DE" dirty="0" smtClean="0"/>
              <a:t> </a:t>
            </a:r>
            <a:r>
              <a:rPr lang="de-DE" dirty="0" err="1" smtClean="0"/>
              <a:t>the</a:t>
            </a:r>
            <a:r>
              <a:rPr lang="de-DE" dirty="0" smtClean="0"/>
              <a:t> </a:t>
            </a:r>
            <a:r>
              <a:rPr lang="de-DE" dirty="0" err="1" smtClean="0"/>
              <a:t>knowledge</a:t>
            </a:r>
            <a:r>
              <a:rPr lang="de-DE" dirty="0" smtClean="0"/>
              <a:t> </a:t>
            </a:r>
            <a:r>
              <a:rPr lang="de-DE" dirty="0" err="1" smtClean="0"/>
              <a:t>about</a:t>
            </a:r>
            <a:r>
              <a:rPr lang="de-DE" dirty="0" smtClean="0"/>
              <a:t> Roma in Bremen</a:t>
            </a:r>
          </a:p>
        </p:txBody>
      </p:sp>
    </p:spTree>
    <p:extLst>
      <p:ext uri="{BB962C8B-B14F-4D97-AF65-F5344CB8AC3E}">
        <p14:creationId xmlns:p14="http://schemas.microsoft.com/office/powerpoint/2010/main" val="2183689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rancesca\Desktop\kopfbild_innere-mission.jpg"/>
          <p:cNvPicPr>
            <a:picLocks noChangeAspect="1" noChangeArrowheads="1"/>
          </p:cNvPicPr>
          <p:nvPr/>
        </p:nvPicPr>
        <p:blipFill>
          <a:blip r:embed="rId2" cstate="print"/>
          <a:srcRect/>
          <a:stretch>
            <a:fillRect/>
          </a:stretch>
        </p:blipFill>
        <p:spPr bwMode="auto">
          <a:xfrm>
            <a:off x="467544" y="332656"/>
            <a:ext cx="8136904" cy="1161132"/>
          </a:xfrm>
          <a:prstGeom prst="rect">
            <a:avLst/>
          </a:prstGeom>
          <a:noFill/>
        </p:spPr>
      </p:pic>
      <p:sp>
        <p:nvSpPr>
          <p:cNvPr id="2" name="Titel 1"/>
          <p:cNvSpPr>
            <a:spLocks noGrp="1"/>
          </p:cNvSpPr>
          <p:nvPr>
            <p:ph type="title"/>
          </p:nvPr>
        </p:nvSpPr>
        <p:spPr/>
        <p:txBody>
          <a:bodyPr>
            <a:normAutofit/>
          </a:bodyPr>
          <a:lstStyle/>
          <a:p>
            <a:r>
              <a:rPr lang="en-US" sz="2400" dirty="0" err="1" smtClean="0">
                <a:latin typeface="Arial Narrow" panose="020B0606020202030204" pitchFamily="34" charset="0"/>
              </a:rPr>
              <a:t>Verein</a:t>
            </a:r>
            <a:r>
              <a:rPr lang="en-US" sz="2400" dirty="0" smtClean="0">
                <a:latin typeface="Arial Narrow" panose="020B0606020202030204" pitchFamily="34" charset="0"/>
              </a:rPr>
              <a:t> </a:t>
            </a:r>
            <a:r>
              <a:rPr lang="en-US" sz="2400" dirty="0" err="1">
                <a:latin typeface="Arial Narrow" panose="020B0606020202030204" pitchFamily="34" charset="0"/>
              </a:rPr>
              <a:t>für</a:t>
            </a:r>
            <a:r>
              <a:rPr lang="en-US" sz="2400" dirty="0">
                <a:latin typeface="Arial Narrow" panose="020B0606020202030204" pitchFamily="34" charset="0"/>
              </a:rPr>
              <a:t> </a:t>
            </a:r>
            <a:r>
              <a:rPr lang="en-US" sz="2400" dirty="0" err="1">
                <a:latin typeface="Arial Narrow" panose="020B0606020202030204" pitchFamily="34" charset="0"/>
              </a:rPr>
              <a:t>Innere</a:t>
            </a:r>
            <a:r>
              <a:rPr lang="en-US" sz="2400" dirty="0">
                <a:latin typeface="Arial Narrow" panose="020B0606020202030204" pitchFamily="34" charset="0"/>
              </a:rPr>
              <a:t> Mission </a:t>
            </a:r>
            <a:r>
              <a:rPr lang="en-US" sz="2400" dirty="0" smtClean="0">
                <a:latin typeface="Arial Narrow" panose="020B0606020202030204" pitchFamily="34" charset="0"/>
              </a:rPr>
              <a:t>Bremen</a:t>
            </a:r>
            <a:br>
              <a:rPr lang="en-US" sz="2400" dirty="0" smtClean="0">
                <a:latin typeface="Arial Narrow" panose="020B0606020202030204" pitchFamily="34" charset="0"/>
              </a:rPr>
            </a:br>
            <a:r>
              <a:rPr lang="en-US" sz="2400" dirty="0" smtClean="0">
                <a:latin typeface="Arial Narrow" panose="020B0606020202030204" pitchFamily="34" charset="0"/>
              </a:rPr>
              <a:t>The </a:t>
            </a:r>
            <a:r>
              <a:rPr lang="en-US" sz="2400" dirty="0" err="1" smtClean="0">
                <a:latin typeface="Arial Narrow" panose="020B0606020202030204" pitchFamily="34" charset="0"/>
              </a:rPr>
              <a:t>Organisation</a:t>
            </a:r>
            <a:endParaRPr lang="de-DE" sz="2400" dirty="0"/>
          </a:p>
        </p:txBody>
      </p:sp>
      <p:sp>
        <p:nvSpPr>
          <p:cNvPr id="3" name="Inhaltsplatzhalter 2"/>
          <p:cNvSpPr>
            <a:spLocks noGrp="1"/>
          </p:cNvSpPr>
          <p:nvPr>
            <p:ph idx="1"/>
          </p:nvPr>
        </p:nvSpPr>
        <p:spPr/>
        <p:txBody>
          <a:bodyPr>
            <a:normAutofit fontScale="25000" lnSpcReduction="20000"/>
          </a:bodyPr>
          <a:lstStyle/>
          <a:p>
            <a:r>
              <a:rPr lang="en-US" sz="8000" dirty="0" smtClean="0">
                <a:latin typeface="Arial Narrow" panose="020B0606020202030204" pitchFamily="34" charset="0"/>
              </a:rPr>
              <a:t>Association </a:t>
            </a:r>
            <a:r>
              <a:rPr lang="en-US" sz="8000" dirty="0">
                <a:latin typeface="Arial Narrow" panose="020B0606020202030204" pitchFamily="34" charset="0"/>
              </a:rPr>
              <a:t>for the </a:t>
            </a:r>
            <a:r>
              <a:rPr lang="en-US" sz="8000" dirty="0" smtClean="0">
                <a:latin typeface="Arial Narrow" panose="020B0606020202030204" pitchFamily="34" charset="0"/>
              </a:rPr>
              <a:t>Inner Mission </a:t>
            </a:r>
            <a:r>
              <a:rPr lang="en-US" sz="8000" dirty="0">
                <a:latin typeface="Arial Narrow" panose="020B0606020202030204" pitchFamily="34" charset="0"/>
              </a:rPr>
              <a:t>in Bremen</a:t>
            </a:r>
          </a:p>
          <a:p>
            <a:r>
              <a:rPr lang="en-US" sz="8000" dirty="0" smtClean="0">
                <a:latin typeface="Arial Narrow" panose="020B0606020202030204" pitchFamily="34" charset="0"/>
              </a:rPr>
              <a:t>We </a:t>
            </a:r>
            <a:r>
              <a:rPr lang="en-US" sz="8000" dirty="0">
                <a:latin typeface="Arial Narrow" panose="020B0606020202030204" pitchFamily="34" charset="0"/>
              </a:rPr>
              <a:t>belong to the Christian Church (Social Service) and help people who have got into a state of emergency. </a:t>
            </a:r>
          </a:p>
          <a:p>
            <a:r>
              <a:rPr lang="en-US" sz="8000" dirty="0" smtClean="0">
                <a:latin typeface="Arial Narrow" panose="020B0606020202030204" pitchFamily="34" charset="0"/>
              </a:rPr>
              <a:t>-clothing </a:t>
            </a:r>
            <a:r>
              <a:rPr lang="en-US" sz="8000" dirty="0">
                <a:latin typeface="Arial Narrow" panose="020B0606020202030204" pitchFamily="34" charset="0"/>
              </a:rPr>
              <a:t>store „</a:t>
            </a:r>
            <a:r>
              <a:rPr lang="en-US" sz="8000" dirty="0" err="1">
                <a:latin typeface="Arial Narrow" panose="020B0606020202030204" pitchFamily="34" charset="0"/>
              </a:rPr>
              <a:t>Anziehungspunkt</a:t>
            </a:r>
            <a:r>
              <a:rPr lang="en-US" sz="8000" dirty="0" smtClean="0">
                <a:latin typeface="Arial Narrow" panose="020B0606020202030204" pitchFamily="34" charset="0"/>
              </a:rPr>
              <a:t>“</a:t>
            </a:r>
            <a:endParaRPr lang="en-US" sz="8000" dirty="0">
              <a:latin typeface="Arial Narrow" panose="020B0606020202030204" pitchFamily="34" charset="0"/>
            </a:endParaRPr>
          </a:p>
          <a:p>
            <a:r>
              <a:rPr lang="en-US" sz="8000" dirty="0" smtClean="0">
                <a:latin typeface="Arial Narrow" panose="020B0606020202030204" pitchFamily="34" charset="0"/>
              </a:rPr>
              <a:t>If people are </a:t>
            </a:r>
            <a:r>
              <a:rPr lang="en-US" sz="8000" dirty="0">
                <a:latin typeface="Arial Narrow" panose="020B0606020202030204" pitchFamily="34" charset="0"/>
              </a:rPr>
              <a:t>in need for advice because of pregnancy</a:t>
            </a:r>
          </a:p>
          <a:p>
            <a:r>
              <a:rPr lang="en-US" sz="8000" dirty="0">
                <a:latin typeface="Arial Narrow" panose="020B0606020202030204" pitchFamily="34" charset="0"/>
              </a:rPr>
              <a:t>are in debt or insolvent</a:t>
            </a:r>
          </a:p>
          <a:p>
            <a:r>
              <a:rPr lang="en-US" sz="8000" dirty="0">
                <a:latin typeface="Arial Narrow" panose="020B0606020202030204" pitchFamily="34" charset="0"/>
              </a:rPr>
              <a:t>are </a:t>
            </a:r>
            <a:r>
              <a:rPr lang="en-US" sz="8000" b="1" dirty="0">
                <a:latin typeface="Arial Narrow" panose="020B0606020202030204" pitchFamily="34" charset="0"/>
              </a:rPr>
              <a:t>a victim of trafficking in human beings and forced </a:t>
            </a:r>
            <a:r>
              <a:rPr lang="en-US" sz="8000" b="1" dirty="0" smtClean="0">
                <a:latin typeface="Arial Narrow" panose="020B0606020202030204" pitchFamily="34" charset="0"/>
              </a:rPr>
              <a:t>prostitution – the only institution in Bremen</a:t>
            </a:r>
            <a:endParaRPr lang="en-US" sz="8000" b="1" dirty="0">
              <a:latin typeface="Arial Narrow" panose="020B0606020202030204" pitchFamily="34" charset="0"/>
            </a:endParaRPr>
          </a:p>
          <a:p>
            <a:r>
              <a:rPr lang="en-US" sz="8000" dirty="0">
                <a:latin typeface="Arial Narrow" panose="020B0606020202030204" pitchFamily="34" charset="0"/>
              </a:rPr>
              <a:t>are staying in </a:t>
            </a:r>
            <a:r>
              <a:rPr lang="en-US" sz="8000" b="1" dirty="0">
                <a:latin typeface="Arial Narrow" panose="020B0606020202030204" pitchFamily="34" charset="0"/>
              </a:rPr>
              <a:t>Germany without any identification </a:t>
            </a:r>
            <a:r>
              <a:rPr lang="en-US" sz="8000" b="1" dirty="0" smtClean="0">
                <a:latin typeface="Arial Narrow" panose="020B0606020202030204" pitchFamily="34" charset="0"/>
              </a:rPr>
              <a:t>papers – postal address services - </a:t>
            </a:r>
            <a:endParaRPr lang="en-US" sz="8000" b="1" dirty="0">
              <a:latin typeface="Arial Narrow" panose="020B0606020202030204" pitchFamily="34" charset="0"/>
            </a:endParaRPr>
          </a:p>
          <a:p>
            <a:r>
              <a:rPr lang="en-US" sz="8000" dirty="0" smtClean="0">
                <a:latin typeface="Arial Narrow" panose="020B0606020202030204" pitchFamily="34" charset="0"/>
              </a:rPr>
              <a:t>are </a:t>
            </a:r>
            <a:r>
              <a:rPr lang="en-US" sz="8000" dirty="0">
                <a:latin typeface="Arial Narrow" panose="020B0606020202030204" pitchFamily="34" charset="0"/>
              </a:rPr>
              <a:t>in danger to become homeless or are already homeless</a:t>
            </a:r>
          </a:p>
          <a:p>
            <a:r>
              <a:rPr lang="en-US" sz="8000" dirty="0" smtClean="0">
                <a:latin typeface="Arial Narrow" panose="020B0606020202030204" pitchFamily="34" charset="0"/>
              </a:rPr>
              <a:t>offers </a:t>
            </a:r>
            <a:r>
              <a:rPr lang="en-US" sz="8000" dirty="0">
                <a:latin typeface="Arial Narrow" panose="020B0606020202030204" pitchFamily="34" charset="0"/>
              </a:rPr>
              <a:t>for mentally disabled persons </a:t>
            </a:r>
            <a:r>
              <a:rPr lang="en-US" sz="8000" dirty="0" smtClean="0">
                <a:latin typeface="Arial Narrow" panose="020B0606020202030204" pitchFamily="34" charset="0"/>
              </a:rPr>
              <a:t>and a nursing</a:t>
            </a:r>
            <a:endParaRPr lang="en-US" sz="8000" dirty="0">
              <a:latin typeface="Arial Narrow" panose="020B0606020202030204" pitchFamily="34" charset="0"/>
            </a:endParaRPr>
          </a:p>
          <a:p>
            <a:endParaRPr lang="de-DE" dirty="0">
              <a:latin typeface="Arial Narrow" panose="020B0606020202030204" pitchFamily="34" charset="0"/>
            </a:endParaRPr>
          </a:p>
        </p:txBody>
      </p:sp>
    </p:spTree>
    <p:extLst>
      <p:ext uri="{BB962C8B-B14F-4D97-AF65-F5344CB8AC3E}">
        <p14:creationId xmlns:p14="http://schemas.microsoft.com/office/powerpoint/2010/main" val="2060993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476672"/>
            <a:ext cx="7240650" cy="1693992"/>
          </a:xfrm>
        </p:spPr>
        <p:txBody>
          <a:bodyPr>
            <a:normAutofit fontScale="90000"/>
          </a:bodyPr>
          <a:lstStyle/>
          <a:p>
            <a:r>
              <a:rPr lang="en-US" dirty="0"/>
              <a:t>Local context Bremen and </a:t>
            </a:r>
            <a:r>
              <a:rPr lang="en-US" dirty="0" smtClean="0"/>
              <a:t>Bremerhaven</a:t>
            </a:r>
            <a:r>
              <a:rPr lang="en-US" dirty="0"/>
              <a:t/>
            </a:r>
            <a:br>
              <a:rPr lang="en-US" dirty="0"/>
            </a:br>
            <a:endParaRPr lang="de-DE" dirty="0"/>
          </a:p>
        </p:txBody>
      </p:sp>
      <p:sp>
        <p:nvSpPr>
          <p:cNvPr id="3" name="Inhaltsplatzhalter 2"/>
          <p:cNvSpPr>
            <a:spLocks noGrp="1"/>
          </p:cNvSpPr>
          <p:nvPr>
            <p:ph idx="1"/>
          </p:nvPr>
        </p:nvSpPr>
        <p:spPr/>
        <p:txBody>
          <a:bodyPr>
            <a:normAutofit fontScale="85000" lnSpcReduction="20000"/>
          </a:bodyPr>
          <a:lstStyle/>
          <a:p>
            <a:endParaRPr lang="en-US" dirty="0"/>
          </a:p>
          <a:p>
            <a:r>
              <a:rPr lang="en-US" dirty="0"/>
              <a:t>Two </a:t>
            </a:r>
            <a:r>
              <a:rPr lang="en-US" dirty="0" err="1"/>
              <a:t>organisations</a:t>
            </a:r>
            <a:r>
              <a:rPr lang="en-US" dirty="0"/>
              <a:t> in Bremen and Bremerhaven supported by the local authority. The Free Hanseatic City of Bremen includes the cities Bremen and Bremerhaven and is the smallest of Germany’s 16 federal states. Although two projects for EU-citizens in Bremen (BINNEN) and Bremerhaven (“</a:t>
            </a:r>
            <a:r>
              <a:rPr lang="en-US" dirty="0" err="1"/>
              <a:t>dalbe</a:t>
            </a:r>
            <a:r>
              <a:rPr lang="en-US" dirty="0"/>
              <a:t>”) work together on a daily base with several organizations in Poland, Bulgaria, Hungary and </a:t>
            </a:r>
            <a:r>
              <a:rPr lang="en-US" dirty="0" smtClean="0"/>
              <a:t>Romania</a:t>
            </a:r>
          </a:p>
          <a:p>
            <a:r>
              <a:rPr lang="en-US" dirty="0" smtClean="0"/>
              <a:t>We </a:t>
            </a:r>
            <a:r>
              <a:rPr lang="en-US" dirty="0"/>
              <a:t>cooperate with </a:t>
            </a:r>
            <a:r>
              <a:rPr lang="en-US" dirty="0" smtClean="0"/>
              <a:t>institutions </a:t>
            </a:r>
            <a:r>
              <a:rPr lang="en-US" dirty="0"/>
              <a:t>and </a:t>
            </a:r>
            <a:r>
              <a:rPr lang="en-US" dirty="0" smtClean="0"/>
              <a:t>work </a:t>
            </a:r>
            <a:r>
              <a:rPr lang="en-US" dirty="0"/>
              <a:t>closely with the Ministry of social affairs, youth, women, integration and sport in Bremen.</a:t>
            </a:r>
          </a:p>
          <a:p>
            <a:endParaRPr lang="de-DE"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136" y="1057275"/>
            <a:ext cx="133350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9869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The Service we offer</a:t>
            </a:r>
            <a:br>
              <a:rPr lang="de-DE" dirty="0" smtClean="0"/>
            </a:br>
            <a:r>
              <a:rPr lang="de-DE" dirty="0" smtClean="0"/>
              <a:t/>
            </a:r>
            <a:br>
              <a:rPr lang="de-DE" dirty="0" smtClean="0"/>
            </a:br>
            <a:r>
              <a:rPr lang="de-DE" dirty="0" smtClean="0"/>
              <a:t>BINNEN – EHAP Project</a:t>
            </a:r>
            <a:endParaRPr lang="de-DE" dirty="0"/>
          </a:p>
        </p:txBody>
      </p:sp>
      <p:sp>
        <p:nvSpPr>
          <p:cNvPr id="3" name="Inhaltsplatzhalter 2"/>
          <p:cNvSpPr>
            <a:spLocks noGrp="1"/>
          </p:cNvSpPr>
          <p:nvPr>
            <p:ph idx="1"/>
          </p:nvPr>
        </p:nvSpPr>
        <p:spPr/>
        <p:txBody>
          <a:bodyPr>
            <a:normAutofit fontScale="92500" lnSpcReduction="20000"/>
          </a:bodyPr>
          <a:lstStyle/>
          <a:p>
            <a:r>
              <a:rPr lang="en-US" dirty="0"/>
              <a:t>13 experts from two EU-service centers in Bremen (BINNEN) and Bremerhaven (“</a:t>
            </a:r>
            <a:r>
              <a:rPr lang="en-US" dirty="0" err="1"/>
              <a:t>dalbe</a:t>
            </a:r>
            <a:r>
              <a:rPr lang="en-US" dirty="0"/>
              <a:t>”) offer people social support in their mother languages about education, health care, insurances, a place to live, the care for children, the German language, their rights or the problem of discrimination. All people and families with small children from EU-countries can get information about their new city/country and assistance to visit local authorities and the system that is in place. This service is for free.</a:t>
            </a:r>
            <a:endParaRPr lang="de-DE" dirty="0"/>
          </a:p>
        </p:txBody>
      </p:sp>
    </p:spTree>
    <p:extLst>
      <p:ext uri="{BB962C8B-B14F-4D97-AF65-F5344CB8AC3E}">
        <p14:creationId xmlns:p14="http://schemas.microsoft.com/office/powerpoint/2010/main" val="3449344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17160"/>
          </a:xfrm>
        </p:spPr>
        <p:txBody>
          <a:bodyPr>
            <a:noAutofit/>
          </a:bodyPr>
          <a:lstStyle/>
          <a:p>
            <a:r>
              <a:rPr lang="de-DE" sz="2400" dirty="0" err="1" smtClean="0"/>
              <a:t>Let</a:t>
            </a:r>
            <a:r>
              <a:rPr lang="de-DE" sz="2400" dirty="0" smtClean="0"/>
              <a:t> </a:t>
            </a:r>
            <a:r>
              <a:rPr lang="de-DE" sz="2400" dirty="0" err="1" smtClean="0"/>
              <a:t>us</a:t>
            </a:r>
            <a:r>
              <a:rPr lang="de-DE" sz="2400" dirty="0" smtClean="0"/>
              <a:t> </a:t>
            </a:r>
            <a:r>
              <a:rPr lang="de-DE" sz="2400" dirty="0" err="1" smtClean="0"/>
              <a:t>research</a:t>
            </a:r>
            <a:r>
              <a:rPr lang="de-DE" sz="2400" dirty="0" smtClean="0"/>
              <a:t> </a:t>
            </a:r>
            <a:r>
              <a:rPr lang="de-DE" sz="2400" dirty="0" err="1" smtClean="0"/>
              <a:t>the</a:t>
            </a:r>
            <a:r>
              <a:rPr lang="de-DE" sz="2400" dirty="0" smtClean="0"/>
              <a:t> </a:t>
            </a:r>
            <a:r>
              <a:rPr lang="de-DE" sz="2400" dirty="0" err="1" smtClean="0"/>
              <a:t>Reasons</a:t>
            </a:r>
            <a:r>
              <a:rPr lang="de-DE" sz="2400" dirty="0" smtClean="0"/>
              <a:t> </a:t>
            </a:r>
            <a:r>
              <a:rPr lang="de-DE" sz="2400" dirty="0" smtClean="0"/>
              <a:t>for migration </a:t>
            </a:r>
            <a:r>
              <a:rPr lang="de-DE" sz="2400" dirty="0" err="1" smtClean="0"/>
              <a:t>from</a:t>
            </a:r>
            <a:r>
              <a:rPr lang="de-DE" sz="2400" dirty="0" smtClean="0"/>
              <a:t> </a:t>
            </a:r>
            <a:r>
              <a:rPr lang="de-DE" sz="2400" dirty="0" smtClean="0"/>
              <a:t>BG</a:t>
            </a:r>
            <a:r>
              <a:rPr lang="de-DE" sz="2400" dirty="0" smtClean="0"/>
              <a:t> </a:t>
            </a:r>
            <a:r>
              <a:rPr lang="de-DE" sz="2400" dirty="0" err="1" smtClean="0"/>
              <a:t>to</a:t>
            </a:r>
            <a:r>
              <a:rPr lang="de-DE" sz="2400" dirty="0" smtClean="0"/>
              <a:t> Germany</a:t>
            </a:r>
            <a:br>
              <a:rPr lang="de-DE" sz="2400" dirty="0" smtClean="0"/>
            </a:br>
            <a:r>
              <a:rPr lang="de-DE" sz="2400" dirty="0" err="1" smtClean="0"/>
              <a:t>Some</a:t>
            </a:r>
            <a:r>
              <a:rPr lang="de-DE" sz="2400" dirty="0" smtClean="0"/>
              <a:t> </a:t>
            </a:r>
            <a:r>
              <a:rPr lang="de-DE" sz="2400" dirty="0" err="1" smtClean="0"/>
              <a:t>statistical</a:t>
            </a:r>
            <a:r>
              <a:rPr lang="de-DE" sz="2400" dirty="0" smtClean="0"/>
              <a:t> </a:t>
            </a:r>
            <a:r>
              <a:rPr lang="de-DE" sz="2400" dirty="0" err="1" smtClean="0"/>
              <a:t>data</a:t>
            </a:r>
            <a:endParaRPr lang="de-DE" sz="2400" dirty="0"/>
          </a:p>
        </p:txBody>
      </p:sp>
      <p:sp>
        <p:nvSpPr>
          <p:cNvPr id="3" name="Content Placeholder 2"/>
          <p:cNvSpPr>
            <a:spLocks noGrp="1"/>
          </p:cNvSpPr>
          <p:nvPr>
            <p:ph idx="1"/>
          </p:nvPr>
        </p:nvSpPr>
        <p:spPr>
          <a:xfrm>
            <a:off x="1043492" y="1916832"/>
            <a:ext cx="6777317" cy="3915797"/>
          </a:xfrm>
        </p:spPr>
        <p:txBody>
          <a:bodyPr/>
          <a:lstStyle/>
          <a:p>
            <a:r>
              <a:rPr lang="de-DE" dirty="0" smtClean="0"/>
              <a:t>Permanent Immigration </a:t>
            </a:r>
          </a:p>
          <a:p>
            <a:pPr lvl="1"/>
            <a:r>
              <a:rPr lang="de-DE" dirty="0" smtClean="0"/>
              <a:t>ca. 2 000 000 </a:t>
            </a:r>
            <a:r>
              <a:rPr lang="de-DE" dirty="0" err="1" smtClean="0"/>
              <a:t>abroad</a:t>
            </a:r>
            <a:r>
              <a:rPr lang="de-DE" dirty="0" smtClean="0"/>
              <a:t> (</a:t>
            </a:r>
            <a:r>
              <a:rPr lang="de-DE" dirty="0" err="1" smtClean="0"/>
              <a:t>Ministry</a:t>
            </a:r>
            <a:r>
              <a:rPr lang="de-DE" dirty="0" smtClean="0"/>
              <a:t> </a:t>
            </a:r>
            <a:r>
              <a:rPr lang="de-DE" dirty="0" err="1" smtClean="0"/>
              <a:t>of</a:t>
            </a:r>
            <a:r>
              <a:rPr lang="de-DE" dirty="0" smtClean="0"/>
              <a:t> </a:t>
            </a:r>
            <a:r>
              <a:rPr lang="de-DE" dirty="0" err="1" smtClean="0"/>
              <a:t>Foreign</a:t>
            </a:r>
            <a:r>
              <a:rPr lang="de-DE" dirty="0" smtClean="0"/>
              <a:t> </a:t>
            </a:r>
            <a:r>
              <a:rPr lang="de-DE" dirty="0" err="1" smtClean="0"/>
              <a:t>Affairs</a:t>
            </a:r>
            <a:r>
              <a:rPr lang="de-DE" dirty="0" smtClean="0"/>
              <a:t> BG, 2011)</a:t>
            </a:r>
            <a:endParaRPr lang="de-DE" dirty="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9573" y="3068960"/>
            <a:ext cx="6485715" cy="3312368"/>
          </a:xfrm>
          <a:prstGeom prst="rect">
            <a:avLst/>
          </a:prstGeom>
        </p:spPr>
      </p:pic>
      <p:sp>
        <p:nvSpPr>
          <p:cNvPr id="5" name="Textfeld 4"/>
          <p:cNvSpPr txBox="1"/>
          <p:nvPr/>
        </p:nvSpPr>
        <p:spPr>
          <a:xfrm>
            <a:off x="3563888" y="6296124"/>
            <a:ext cx="1744388" cy="246221"/>
          </a:xfrm>
          <a:prstGeom prst="rect">
            <a:avLst/>
          </a:prstGeom>
          <a:noFill/>
        </p:spPr>
        <p:txBody>
          <a:bodyPr wrap="none" rtlCol="0">
            <a:spAutoFit/>
          </a:bodyPr>
          <a:lstStyle/>
          <a:p>
            <a:r>
              <a:rPr lang="de-DE" sz="1000" dirty="0" smtClean="0"/>
              <a:t>Source: Gallup World Poll</a:t>
            </a:r>
            <a:endParaRPr lang="de-DE" sz="1000" dirty="0"/>
          </a:p>
        </p:txBody>
      </p:sp>
    </p:spTree>
    <p:extLst>
      <p:ext uri="{BB962C8B-B14F-4D97-AF65-F5344CB8AC3E}">
        <p14:creationId xmlns:p14="http://schemas.microsoft.com/office/powerpoint/2010/main" val="1421865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17160"/>
          </a:xfrm>
        </p:spPr>
        <p:txBody>
          <a:bodyPr>
            <a:normAutofit fontScale="90000"/>
          </a:bodyPr>
          <a:lstStyle/>
          <a:p>
            <a:r>
              <a:rPr lang="de-DE" dirty="0" smtClean="0"/>
              <a:t>Reasons for migration </a:t>
            </a:r>
            <a:r>
              <a:rPr lang="de-DE" dirty="0" err="1" smtClean="0"/>
              <a:t>from</a:t>
            </a:r>
            <a:r>
              <a:rPr lang="de-DE" dirty="0" smtClean="0"/>
              <a:t> </a:t>
            </a:r>
            <a:r>
              <a:rPr lang="de-DE" dirty="0" smtClean="0"/>
              <a:t>BG</a:t>
            </a:r>
            <a:r>
              <a:rPr lang="de-DE" dirty="0" smtClean="0"/>
              <a:t> </a:t>
            </a:r>
            <a:endParaRPr lang="de-DE" dirty="0"/>
          </a:p>
        </p:txBody>
      </p:sp>
      <p:sp>
        <p:nvSpPr>
          <p:cNvPr id="3" name="Content Placeholder 2"/>
          <p:cNvSpPr>
            <a:spLocks noGrp="1"/>
          </p:cNvSpPr>
          <p:nvPr>
            <p:ph idx="1"/>
          </p:nvPr>
        </p:nvSpPr>
        <p:spPr>
          <a:xfrm>
            <a:off x="1043492" y="1916832"/>
            <a:ext cx="6777317" cy="3915797"/>
          </a:xfrm>
        </p:spPr>
        <p:txBody>
          <a:bodyPr/>
          <a:lstStyle/>
          <a:p>
            <a:r>
              <a:rPr lang="de-DE" dirty="0" err="1" smtClean="0"/>
              <a:t>Economic</a:t>
            </a:r>
            <a:r>
              <a:rPr lang="de-DE" dirty="0" smtClean="0"/>
              <a:t> </a:t>
            </a:r>
            <a:r>
              <a:rPr lang="de-DE" dirty="0" err="1" smtClean="0"/>
              <a:t>situation</a:t>
            </a:r>
            <a:r>
              <a:rPr lang="de-DE" dirty="0" smtClean="0"/>
              <a:t> in </a:t>
            </a:r>
            <a:r>
              <a:rPr lang="de-DE" dirty="0" err="1" smtClean="0"/>
              <a:t>Bulgaria</a:t>
            </a:r>
            <a:endParaRPr lang="de-DE" dirty="0" smtClean="0"/>
          </a:p>
          <a:p>
            <a:pPr lvl="1"/>
            <a:r>
              <a:rPr lang="de-DE" dirty="0" err="1" smtClean="0"/>
              <a:t>Monthly</a:t>
            </a:r>
            <a:r>
              <a:rPr lang="de-DE" dirty="0" smtClean="0"/>
              <a:t> </a:t>
            </a:r>
            <a:r>
              <a:rPr lang="de-DE" dirty="0" err="1" smtClean="0"/>
              <a:t>salary</a:t>
            </a:r>
            <a:endParaRPr lang="de-DE" dirty="0" smtClean="0"/>
          </a:p>
          <a:p>
            <a:pPr lvl="2"/>
            <a:r>
              <a:rPr lang="de-DE" dirty="0" smtClean="0"/>
              <a:t>The </a:t>
            </a:r>
            <a:r>
              <a:rPr lang="de-DE" dirty="0" err="1" smtClean="0"/>
              <a:t>monthly</a:t>
            </a:r>
            <a:r>
              <a:rPr lang="de-DE" dirty="0" smtClean="0"/>
              <a:t> </a:t>
            </a:r>
            <a:r>
              <a:rPr lang="de-DE" dirty="0" err="1" smtClean="0"/>
              <a:t>salary</a:t>
            </a:r>
            <a:r>
              <a:rPr lang="de-DE" dirty="0" smtClean="0"/>
              <a:t> </a:t>
            </a:r>
            <a:r>
              <a:rPr lang="de-DE" dirty="0" err="1" smtClean="0"/>
              <a:t>equals</a:t>
            </a:r>
            <a:r>
              <a:rPr lang="de-DE" dirty="0" smtClean="0"/>
              <a:t> </a:t>
            </a:r>
            <a:r>
              <a:rPr lang="de-DE" dirty="0" err="1" smtClean="0"/>
              <a:t>to</a:t>
            </a:r>
            <a:r>
              <a:rPr lang="de-DE" dirty="0" smtClean="0"/>
              <a:t> 25 </a:t>
            </a:r>
            <a:r>
              <a:rPr lang="de-DE" dirty="0" err="1" smtClean="0"/>
              <a:t>working</a:t>
            </a:r>
            <a:r>
              <a:rPr lang="de-DE" dirty="0" smtClean="0"/>
              <a:t> </a:t>
            </a:r>
            <a:r>
              <a:rPr lang="de-DE" dirty="0" err="1" smtClean="0"/>
              <a:t>hours</a:t>
            </a:r>
            <a:r>
              <a:rPr lang="de-DE" dirty="0" smtClean="0"/>
              <a:t> in Germany</a:t>
            </a:r>
            <a:endParaRPr lang="de-DE" dirty="0"/>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3429000"/>
            <a:ext cx="4896544" cy="2952328"/>
          </a:xfrm>
          <a:prstGeom prst="rect">
            <a:avLst/>
          </a:prstGeom>
        </p:spPr>
      </p:pic>
      <p:sp>
        <p:nvSpPr>
          <p:cNvPr id="4" name="Textfeld 3"/>
          <p:cNvSpPr txBox="1"/>
          <p:nvPr/>
        </p:nvSpPr>
        <p:spPr>
          <a:xfrm>
            <a:off x="3519777" y="6302652"/>
            <a:ext cx="1906291" cy="230832"/>
          </a:xfrm>
          <a:prstGeom prst="rect">
            <a:avLst/>
          </a:prstGeom>
          <a:noFill/>
        </p:spPr>
        <p:txBody>
          <a:bodyPr wrap="none" rtlCol="0">
            <a:spAutoFit/>
          </a:bodyPr>
          <a:lstStyle/>
          <a:p>
            <a:r>
              <a:rPr lang="de-DE" sz="900" dirty="0" smtClean="0"/>
              <a:t>Source: </a:t>
            </a:r>
            <a:r>
              <a:rPr lang="de-DE" sz="900" dirty="0" err="1" smtClean="0"/>
              <a:t>Bulgarian</a:t>
            </a:r>
            <a:r>
              <a:rPr lang="de-DE" sz="900" dirty="0" smtClean="0"/>
              <a:t> </a:t>
            </a:r>
            <a:r>
              <a:rPr lang="de-DE" sz="900" dirty="0" err="1" smtClean="0"/>
              <a:t>Government</a:t>
            </a:r>
            <a:endParaRPr lang="de-DE" sz="900" dirty="0"/>
          </a:p>
        </p:txBody>
      </p:sp>
    </p:spTree>
    <p:extLst>
      <p:ext uri="{BB962C8B-B14F-4D97-AF65-F5344CB8AC3E}">
        <p14:creationId xmlns:p14="http://schemas.microsoft.com/office/powerpoint/2010/main" val="3042267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17160"/>
          </a:xfrm>
        </p:spPr>
        <p:txBody>
          <a:bodyPr>
            <a:normAutofit fontScale="90000"/>
          </a:bodyPr>
          <a:lstStyle/>
          <a:p>
            <a:r>
              <a:rPr lang="de-DE" dirty="0" smtClean="0"/>
              <a:t>Reasons for migration </a:t>
            </a:r>
            <a:r>
              <a:rPr lang="de-DE" dirty="0" err="1" smtClean="0"/>
              <a:t>from</a:t>
            </a:r>
            <a:r>
              <a:rPr lang="de-DE" dirty="0" smtClean="0"/>
              <a:t> </a:t>
            </a:r>
            <a:r>
              <a:rPr lang="de-DE" dirty="0" smtClean="0"/>
              <a:t>BG</a:t>
            </a:r>
            <a:r>
              <a:rPr lang="de-DE" dirty="0" smtClean="0"/>
              <a:t> </a:t>
            </a:r>
            <a:endParaRPr lang="de-DE" dirty="0"/>
          </a:p>
        </p:txBody>
      </p:sp>
      <p:sp>
        <p:nvSpPr>
          <p:cNvPr id="3" name="Content Placeholder 2"/>
          <p:cNvSpPr>
            <a:spLocks noGrp="1"/>
          </p:cNvSpPr>
          <p:nvPr>
            <p:ph idx="1"/>
          </p:nvPr>
        </p:nvSpPr>
        <p:spPr>
          <a:xfrm>
            <a:off x="1043492" y="1916832"/>
            <a:ext cx="6777317" cy="3915797"/>
          </a:xfrm>
        </p:spPr>
        <p:txBody>
          <a:bodyPr/>
          <a:lstStyle/>
          <a:p>
            <a:r>
              <a:rPr lang="de-DE" dirty="0" err="1" smtClean="0"/>
              <a:t>Economic</a:t>
            </a:r>
            <a:r>
              <a:rPr lang="de-DE" dirty="0" smtClean="0"/>
              <a:t> </a:t>
            </a:r>
            <a:r>
              <a:rPr lang="de-DE" dirty="0" err="1" smtClean="0"/>
              <a:t>situation</a:t>
            </a:r>
            <a:r>
              <a:rPr lang="de-DE" dirty="0" smtClean="0"/>
              <a:t> in </a:t>
            </a:r>
            <a:r>
              <a:rPr lang="de-DE" dirty="0" err="1" smtClean="0"/>
              <a:t>Bulgaria</a:t>
            </a:r>
            <a:endParaRPr lang="de-DE" dirty="0" smtClean="0"/>
          </a:p>
          <a:p>
            <a:pPr lvl="1"/>
            <a:r>
              <a:rPr lang="de-DE" dirty="0" err="1" smtClean="0"/>
              <a:t>Unemployment</a:t>
            </a:r>
            <a:endParaRPr lang="de-DE" dirty="0" smtClean="0"/>
          </a:p>
          <a:p>
            <a:pPr lvl="2"/>
            <a:r>
              <a:rPr lang="de-DE" dirty="0" err="1" smtClean="0"/>
              <a:t>Two</a:t>
            </a:r>
            <a:r>
              <a:rPr lang="de-DE" dirty="0" smtClean="0"/>
              <a:t> </a:t>
            </a:r>
            <a:r>
              <a:rPr lang="de-DE" dirty="0" err="1" smtClean="0"/>
              <a:t>or</a:t>
            </a:r>
            <a:r>
              <a:rPr lang="de-DE" dirty="0" smtClean="0"/>
              <a:t> </a:t>
            </a:r>
            <a:r>
              <a:rPr lang="de-DE" dirty="0" err="1" smtClean="0"/>
              <a:t>three</a:t>
            </a:r>
            <a:r>
              <a:rPr lang="de-DE" dirty="0" smtClean="0"/>
              <a:t> </a:t>
            </a:r>
            <a:r>
              <a:rPr lang="de-DE" dirty="0" err="1" smtClean="0"/>
              <a:t>times</a:t>
            </a:r>
            <a:r>
              <a:rPr lang="de-DE" dirty="0" smtClean="0"/>
              <a:t> </a:t>
            </a:r>
            <a:r>
              <a:rPr lang="de-DE" dirty="0" err="1" smtClean="0"/>
              <a:t>higher</a:t>
            </a:r>
            <a:r>
              <a:rPr lang="de-DE" dirty="0" smtClean="0"/>
              <a:t> </a:t>
            </a:r>
            <a:r>
              <a:rPr lang="de-DE" dirty="0" err="1" smtClean="0"/>
              <a:t>for</a:t>
            </a:r>
            <a:r>
              <a:rPr lang="de-DE" dirty="0" smtClean="0"/>
              <a:t> </a:t>
            </a:r>
            <a:r>
              <a:rPr lang="de-DE" dirty="0" err="1" smtClean="0"/>
              <a:t>the</a:t>
            </a:r>
            <a:r>
              <a:rPr lang="de-DE" dirty="0" smtClean="0"/>
              <a:t> jung </a:t>
            </a:r>
            <a:r>
              <a:rPr lang="de-DE" dirty="0" err="1" smtClean="0"/>
              <a:t>people</a:t>
            </a:r>
            <a:endParaRPr lang="de-DE" dirty="0"/>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3140968"/>
            <a:ext cx="5472608" cy="3240360"/>
          </a:xfrm>
          <a:prstGeom prst="rect">
            <a:avLst/>
          </a:prstGeom>
        </p:spPr>
      </p:pic>
      <p:sp>
        <p:nvSpPr>
          <p:cNvPr id="7" name="Textfeld 6"/>
          <p:cNvSpPr txBox="1"/>
          <p:nvPr/>
        </p:nvSpPr>
        <p:spPr>
          <a:xfrm>
            <a:off x="4246723" y="6260340"/>
            <a:ext cx="1226618" cy="253916"/>
          </a:xfrm>
          <a:prstGeom prst="rect">
            <a:avLst/>
          </a:prstGeom>
          <a:noFill/>
        </p:spPr>
        <p:txBody>
          <a:bodyPr wrap="none" rtlCol="0">
            <a:spAutoFit/>
          </a:bodyPr>
          <a:lstStyle/>
          <a:p>
            <a:r>
              <a:rPr lang="de-DE" sz="1000" dirty="0" smtClean="0"/>
              <a:t>Source: </a:t>
            </a:r>
            <a:r>
              <a:rPr lang="de-DE" sz="1000" dirty="0" err="1" smtClean="0"/>
              <a:t>Eurostat</a:t>
            </a:r>
            <a:endParaRPr lang="de-DE" sz="1000" dirty="0"/>
          </a:p>
        </p:txBody>
      </p:sp>
    </p:spTree>
    <p:extLst>
      <p:ext uri="{BB962C8B-B14F-4D97-AF65-F5344CB8AC3E}">
        <p14:creationId xmlns:p14="http://schemas.microsoft.com/office/powerpoint/2010/main" val="664435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17160"/>
          </a:xfrm>
        </p:spPr>
        <p:txBody>
          <a:bodyPr>
            <a:normAutofit fontScale="90000"/>
          </a:bodyPr>
          <a:lstStyle/>
          <a:p>
            <a:r>
              <a:rPr lang="de-DE" dirty="0" smtClean="0"/>
              <a:t>Reasons for migration </a:t>
            </a:r>
            <a:r>
              <a:rPr lang="de-DE" dirty="0" err="1" smtClean="0"/>
              <a:t>from</a:t>
            </a:r>
            <a:r>
              <a:rPr lang="de-DE" dirty="0" smtClean="0"/>
              <a:t> </a:t>
            </a:r>
            <a:r>
              <a:rPr lang="de-DE" dirty="0" smtClean="0"/>
              <a:t>BG</a:t>
            </a:r>
            <a:r>
              <a:rPr lang="de-DE" dirty="0" smtClean="0"/>
              <a:t> </a:t>
            </a:r>
            <a:endParaRPr lang="de-DE" dirty="0"/>
          </a:p>
        </p:txBody>
      </p:sp>
      <p:sp>
        <p:nvSpPr>
          <p:cNvPr id="3" name="Content Placeholder 2"/>
          <p:cNvSpPr>
            <a:spLocks noGrp="1"/>
          </p:cNvSpPr>
          <p:nvPr>
            <p:ph idx="1"/>
          </p:nvPr>
        </p:nvSpPr>
        <p:spPr>
          <a:xfrm>
            <a:off x="1043492" y="1916832"/>
            <a:ext cx="6777317" cy="3915797"/>
          </a:xfrm>
        </p:spPr>
        <p:txBody>
          <a:bodyPr/>
          <a:lstStyle/>
          <a:p>
            <a:r>
              <a:rPr lang="de-DE" dirty="0" err="1" smtClean="0"/>
              <a:t>Economic</a:t>
            </a:r>
            <a:r>
              <a:rPr lang="de-DE" dirty="0" smtClean="0"/>
              <a:t> </a:t>
            </a:r>
            <a:r>
              <a:rPr lang="de-DE" dirty="0" err="1" smtClean="0"/>
              <a:t>situation</a:t>
            </a:r>
            <a:r>
              <a:rPr lang="de-DE" dirty="0" smtClean="0"/>
              <a:t> in </a:t>
            </a:r>
            <a:r>
              <a:rPr lang="de-DE" dirty="0" err="1" smtClean="0"/>
              <a:t>Bulgaria</a:t>
            </a:r>
            <a:endParaRPr lang="de-DE" dirty="0" smtClean="0"/>
          </a:p>
          <a:p>
            <a:pPr lvl="1"/>
            <a:r>
              <a:rPr lang="de-DE" dirty="0" err="1" smtClean="0"/>
              <a:t>Health</a:t>
            </a:r>
            <a:r>
              <a:rPr lang="de-DE" dirty="0" smtClean="0"/>
              <a:t> Care</a:t>
            </a:r>
          </a:p>
          <a:p>
            <a:pPr lvl="2"/>
            <a:r>
              <a:rPr lang="de-DE" dirty="0"/>
              <a:t>c</a:t>
            </a:r>
            <a:r>
              <a:rPr lang="de-DE" dirty="0" smtClean="0"/>
              <a:t>a. 12,5% </a:t>
            </a:r>
            <a:r>
              <a:rPr lang="de-DE" dirty="0" err="1" smtClean="0"/>
              <a:t>without</a:t>
            </a:r>
            <a:r>
              <a:rPr lang="de-DE" dirty="0" smtClean="0"/>
              <a:t> </a:t>
            </a:r>
            <a:r>
              <a:rPr lang="de-DE" dirty="0" err="1" smtClean="0"/>
              <a:t>health</a:t>
            </a:r>
            <a:r>
              <a:rPr lang="de-DE" dirty="0" smtClean="0"/>
              <a:t> </a:t>
            </a:r>
            <a:r>
              <a:rPr lang="de-DE" dirty="0" err="1" smtClean="0"/>
              <a:t>insurance</a:t>
            </a:r>
            <a:r>
              <a:rPr lang="de-DE" dirty="0" smtClean="0"/>
              <a:t> (</a:t>
            </a:r>
            <a:r>
              <a:rPr lang="de-DE" dirty="0" err="1" smtClean="0"/>
              <a:t>Finance</a:t>
            </a:r>
            <a:r>
              <a:rPr lang="de-DE" dirty="0" smtClean="0"/>
              <a:t> Office BG, 2014) </a:t>
            </a:r>
          </a:p>
          <a:p>
            <a:pPr lvl="3"/>
            <a:r>
              <a:rPr lang="de-DE" dirty="0" err="1"/>
              <a:t>a</a:t>
            </a:r>
            <a:r>
              <a:rPr lang="de-DE" dirty="0" err="1" smtClean="0"/>
              <a:t>ccess</a:t>
            </a:r>
            <a:r>
              <a:rPr lang="de-DE" dirty="0" smtClean="0"/>
              <a:t> </a:t>
            </a:r>
            <a:r>
              <a:rPr lang="de-DE" dirty="0" err="1" smtClean="0"/>
              <a:t>only</a:t>
            </a:r>
            <a:r>
              <a:rPr lang="de-DE" dirty="0" smtClean="0"/>
              <a:t> </a:t>
            </a:r>
            <a:r>
              <a:rPr lang="de-DE" dirty="0" err="1" smtClean="0"/>
              <a:t>to</a:t>
            </a:r>
            <a:r>
              <a:rPr lang="de-DE" dirty="0" smtClean="0"/>
              <a:t> </a:t>
            </a:r>
            <a:r>
              <a:rPr lang="de-DE" dirty="0" err="1" smtClean="0"/>
              <a:t>the</a:t>
            </a:r>
            <a:r>
              <a:rPr lang="de-DE" dirty="0" smtClean="0"/>
              <a:t> </a:t>
            </a:r>
            <a:r>
              <a:rPr lang="de-DE" dirty="0" err="1" smtClean="0"/>
              <a:t>emergency</a:t>
            </a:r>
            <a:r>
              <a:rPr lang="de-DE" dirty="0" smtClean="0"/>
              <a:t> </a:t>
            </a:r>
            <a:endParaRPr lang="de-DE" dirty="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3789040"/>
            <a:ext cx="5472608" cy="2648325"/>
          </a:xfrm>
          <a:prstGeom prst="rect">
            <a:avLst/>
          </a:prstGeom>
        </p:spPr>
      </p:pic>
      <p:sp>
        <p:nvSpPr>
          <p:cNvPr id="6" name="Textfeld 5"/>
          <p:cNvSpPr txBox="1"/>
          <p:nvPr/>
        </p:nvSpPr>
        <p:spPr>
          <a:xfrm>
            <a:off x="7353076" y="6037255"/>
            <a:ext cx="1295547" cy="415498"/>
          </a:xfrm>
          <a:prstGeom prst="rect">
            <a:avLst/>
          </a:prstGeom>
          <a:noFill/>
        </p:spPr>
        <p:txBody>
          <a:bodyPr wrap="none" rtlCol="0">
            <a:spAutoFit/>
          </a:bodyPr>
          <a:lstStyle/>
          <a:p>
            <a:r>
              <a:rPr lang="de-DE" sz="1050" dirty="0" smtClean="0"/>
              <a:t>Source: </a:t>
            </a:r>
          </a:p>
          <a:p>
            <a:r>
              <a:rPr lang="de-DE" sz="1050" dirty="0" smtClean="0"/>
              <a:t>Gallup World Poll</a:t>
            </a:r>
            <a:endParaRPr lang="de-DE" sz="1050" dirty="0"/>
          </a:p>
        </p:txBody>
      </p:sp>
    </p:spTree>
    <p:extLst>
      <p:ext uri="{BB962C8B-B14F-4D97-AF65-F5344CB8AC3E}">
        <p14:creationId xmlns:p14="http://schemas.microsoft.com/office/powerpoint/2010/main" val="1553085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17160"/>
          </a:xfrm>
        </p:spPr>
        <p:txBody>
          <a:bodyPr>
            <a:normAutofit fontScale="90000"/>
          </a:bodyPr>
          <a:lstStyle/>
          <a:p>
            <a:r>
              <a:rPr lang="de-DE" dirty="0" smtClean="0"/>
              <a:t>Reasons for migration </a:t>
            </a:r>
            <a:r>
              <a:rPr lang="de-DE" dirty="0" err="1" smtClean="0"/>
              <a:t>from</a:t>
            </a:r>
            <a:r>
              <a:rPr lang="de-DE" dirty="0" smtClean="0"/>
              <a:t> </a:t>
            </a:r>
            <a:r>
              <a:rPr lang="de-DE" dirty="0" smtClean="0"/>
              <a:t>BG</a:t>
            </a:r>
            <a:r>
              <a:rPr lang="de-DE" dirty="0" smtClean="0"/>
              <a:t> </a:t>
            </a:r>
            <a:endParaRPr lang="de-DE" dirty="0"/>
          </a:p>
        </p:txBody>
      </p:sp>
      <p:sp>
        <p:nvSpPr>
          <p:cNvPr id="3" name="Content Placeholder 2"/>
          <p:cNvSpPr>
            <a:spLocks noGrp="1"/>
          </p:cNvSpPr>
          <p:nvPr>
            <p:ph idx="1"/>
          </p:nvPr>
        </p:nvSpPr>
        <p:spPr>
          <a:xfrm>
            <a:off x="1043492" y="1916832"/>
            <a:ext cx="6777317" cy="4392488"/>
          </a:xfrm>
        </p:spPr>
        <p:txBody>
          <a:bodyPr/>
          <a:lstStyle/>
          <a:p>
            <a:r>
              <a:rPr lang="de-DE" dirty="0" err="1" smtClean="0"/>
              <a:t>Bulgarians</a:t>
            </a:r>
            <a:r>
              <a:rPr lang="de-DE" dirty="0" smtClean="0"/>
              <a:t> in Germany</a:t>
            </a:r>
          </a:p>
          <a:p>
            <a:pPr lvl="1"/>
            <a:r>
              <a:rPr lang="de-DE" dirty="0" err="1" smtClean="0"/>
              <a:t>sixth</a:t>
            </a:r>
            <a:r>
              <a:rPr lang="de-DE" dirty="0" smtClean="0"/>
              <a:t> </a:t>
            </a:r>
            <a:r>
              <a:rPr lang="de-DE" dirty="0" err="1" smtClean="0"/>
              <a:t>biggest</a:t>
            </a:r>
            <a:r>
              <a:rPr lang="de-DE" dirty="0" smtClean="0"/>
              <a:t> </a:t>
            </a:r>
            <a:r>
              <a:rPr lang="de-DE" dirty="0" err="1" smtClean="0"/>
              <a:t>group</a:t>
            </a:r>
            <a:r>
              <a:rPr lang="de-DE" dirty="0" smtClean="0"/>
              <a:t> </a:t>
            </a:r>
          </a:p>
          <a:p>
            <a:pPr marL="365760" lvl="1" indent="0">
              <a:buNone/>
            </a:pPr>
            <a:r>
              <a:rPr lang="de-DE" dirty="0" smtClean="0"/>
              <a:t>    </a:t>
            </a:r>
            <a:r>
              <a:rPr lang="de-DE" dirty="0" err="1" smtClean="0"/>
              <a:t>among</a:t>
            </a:r>
            <a:r>
              <a:rPr lang="de-DE" dirty="0" smtClean="0"/>
              <a:t> </a:t>
            </a:r>
            <a:r>
              <a:rPr lang="de-DE" dirty="0" err="1" smtClean="0"/>
              <a:t>the</a:t>
            </a:r>
            <a:r>
              <a:rPr lang="de-DE" dirty="0" smtClean="0"/>
              <a:t> EU-States </a:t>
            </a:r>
          </a:p>
          <a:p>
            <a:pPr marL="365760" lvl="1" indent="0">
              <a:buNone/>
            </a:pPr>
            <a:r>
              <a:rPr lang="de-DE" dirty="0"/>
              <a:t> </a:t>
            </a:r>
            <a:r>
              <a:rPr lang="de-DE" dirty="0" smtClean="0"/>
              <a:t>   </a:t>
            </a:r>
            <a:r>
              <a:rPr lang="de-DE" dirty="0" smtClean="0"/>
              <a:t>(09.2015)</a:t>
            </a:r>
          </a:p>
          <a:p>
            <a:pPr lvl="1"/>
            <a:r>
              <a:rPr lang="de-DE" dirty="0" err="1"/>
              <a:t>w</a:t>
            </a:r>
            <a:r>
              <a:rPr lang="de-DE" dirty="0" err="1" smtClean="0"/>
              <a:t>omen</a:t>
            </a:r>
            <a:r>
              <a:rPr lang="de-DE" dirty="0" smtClean="0"/>
              <a:t> – ca.45%</a:t>
            </a:r>
          </a:p>
          <a:p>
            <a:pPr lvl="1"/>
            <a:r>
              <a:rPr lang="de-DE" dirty="0" err="1"/>
              <a:t>a</a:t>
            </a:r>
            <a:r>
              <a:rPr lang="de-DE" dirty="0" err="1" smtClean="0"/>
              <a:t>varage</a:t>
            </a:r>
            <a:r>
              <a:rPr lang="de-DE" dirty="0" smtClean="0"/>
              <a:t> </a:t>
            </a:r>
            <a:r>
              <a:rPr lang="de-DE" dirty="0" err="1" smtClean="0"/>
              <a:t>duration</a:t>
            </a:r>
            <a:r>
              <a:rPr lang="de-DE" dirty="0" smtClean="0"/>
              <a:t> </a:t>
            </a:r>
          </a:p>
          <a:p>
            <a:pPr marL="365760" lvl="1" indent="0">
              <a:buNone/>
            </a:pPr>
            <a:r>
              <a:rPr lang="de-DE" dirty="0"/>
              <a:t> </a:t>
            </a:r>
            <a:r>
              <a:rPr lang="de-DE" dirty="0" smtClean="0"/>
              <a:t>  </a:t>
            </a:r>
            <a:r>
              <a:rPr lang="de-DE" dirty="0" err="1" smtClean="0"/>
              <a:t>of</a:t>
            </a:r>
            <a:r>
              <a:rPr lang="de-DE" dirty="0" smtClean="0"/>
              <a:t> </a:t>
            </a:r>
            <a:r>
              <a:rPr lang="de-DE" dirty="0" err="1" smtClean="0"/>
              <a:t>stay</a:t>
            </a:r>
            <a:r>
              <a:rPr lang="de-DE" dirty="0" smtClean="0"/>
              <a:t>: 4.9 </a:t>
            </a:r>
            <a:r>
              <a:rPr lang="de-DE" dirty="0" err="1" smtClean="0"/>
              <a:t>years</a:t>
            </a:r>
            <a:endParaRPr lang="de-DE" dirty="0" smtClean="0"/>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032" y="1916832"/>
            <a:ext cx="3744416" cy="4392488"/>
          </a:xfrm>
          <a:prstGeom prst="rect">
            <a:avLst/>
          </a:prstGeom>
        </p:spPr>
      </p:pic>
      <p:sp>
        <p:nvSpPr>
          <p:cNvPr id="7" name="Textfeld 6"/>
          <p:cNvSpPr txBox="1"/>
          <p:nvPr/>
        </p:nvSpPr>
        <p:spPr>
          <a:xfrm>
            <a:off x="5867801" y="6309320"/>
            <a:ext cx="2736647" cy="246221"/>
          </a:xfrm>
          <a:prstGeom prst="rect">
            <a:avLst/>
          </a:prstGeom>
          <a:noFill/>
        </p:spPr>
        <p:txBody>
          <a:bodyPr wrap="none" rtlCol="0">
            <a:spAutoFit/>
          </a:bodyPr>
          <a:lstStyle/>
          <a:p>
            <a:r>
              <a:rPr lang="de-DE" sz="1000" dirty="0" smtClean="0"/>
              <a:t>Source: Central Register </a:t>
            </a:r>
            <a:r>
              <a:rPr lang="de-DE" sz="1000" dirty="0" err="1" smtClean="0"/>
              <a:t>of</a:t>
            </a:r>
            <a:r>
              <a:rPr lang="de-DE" sz="1000" dirty="0" smtClean="0"/>
              <a:t> </a:t>
            </a:r>
            <a:r>
              <a:rPr lang="de-DE" sz="1000" dirty="0" err="1" smtClean="0"/>
              <a:t>the</a:t>
            </a:r>
            <a:r>
              <a:rPr lang="de-DE" sz="1000" dirty="0" smtClean="0"/>
              <a:t> </a:t>
            </a:r>
            <a:r>
              <a:rPr lang="de-DE" sz="1000" dirty="0" err="1" smtClean="0"/>
              <a:t>Foreigners</a:t>
            </a:r>
            <a:endParaRPr lang="de-DE" sz="1000" dirty="0"/>
          </a:p>
        </p:txBody>
      </p:sp>
    </p:spTree>
    <p:extLst>
      <p:ext uri="{BB962C8B-B14F-4D97-AF65-F5344CB8AC3E}">
        <p14:creationId xmlns:p14="http://schemas.microsoft.com/office/powerpoint/2010/main" val="16556076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1079</Words>
  <Application>Microsoft Office PowerPoint</Application>
  <PresentationFormat>Bildschirmpräsentation (4:3)</PresentationFormat>
  <Paragraphs>80</Paragraphs>
  <Slides>17</Slides>
  <Notes>0</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Austin</vt:lpstr>
      <vt:lpstr>     Transnational Cooperation and Capacity building  for the inclusion of non-national Roma  Munich 15-16 December 2016 </vt:lpstr>
      <vt:lpstr>Verein für Innere Mission Bremen The Organisation</vt:lpstr>
      <vt:lpstr>Local context Bremen and Bremerhaven </vt:lpstr>
      <vt:lpstr>The Service we offer  BINNEN – EHAP Project</vt:lpstr>
      <vt:lpstr>Let us research the Reasons for migration from BG to Germany Some statistical data</vt:lpstr>
      <vt:lpstr>Reasons for migration from BG </vt:lpstr>
      <vt:lpstr>Reasons for migration from BG </vt:lpstr>
      <vt:lpstr>Reasons for migration from BG </vt:lpstr>
      <vt:lpstr>Reasons for migration from BG </vt:lpstr>
      <vt:lpstr>Reasons for migration from BG </vt:lpstr>
      <vt:lpstr>BINNEN</vt:lpstr>
      <vt:lpstr>Practical cases</vt:lpstr>
      <vt:lpstr>Help in the daily life/ inclusion</vt:lpstr>
      <vt:lpstr>The postal service</vt:lpstr>
      <vt:lpstr>About the organisation</vt:lpstr>
      <vt:lpstr>Need of mediators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Transnational Cooperation and Capacity building  for the inclusion of non-national Roma  Munich 15-16 December 2016</dc:title>
  <dc:creator>Ianeva Nadia</dc:creator>
  <cp:lastModifiedBy>Ianeva Nadia</cp:lastModifiedBy>
  <cp:revision>32</cp:revision>
  <dcterms:created xsi:type="dcterms:W3CDTF">2016-12-15T13:29:58Z</dcterms:created>
  <dcterms:modified xsi:type="dcterms:W3CDTF">2017-01-22T01:48:12Z</dcterms:modified>
</cp:coreProperties>
</file>